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79"/>
  </p:notesMasterIdLst>
  <p:sldIdLst>
    <p:sldId id="256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273" r:id="rId25"/>
    <p:sldId id="27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24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25" r:id="rId52"/>
    <p:sldId id="305" r:id="rId53"/>
    <p:sldId id="326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onos" initials="C" lastIdx="2" clrIdx="0">
    <p:extLst>
      <p:ext uri="{19B8F6BF-5375-455C-9EA6-DF929625EA0E}">
        <p15:presenceInfo xmlns:p15="http://schemas.microsoft.com/office/powerpoint/2012/main" userId="Cro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7" autoAdjust="0"/>
    <p:restoredTop sz="94660"/>
  </p:normalViewPr>
  <p:slideViewPr>
    <p:cSldViewPr snapToGrid="0">
      <p:cViewPr varScale="1">
        <p:scale>
          <a:sx n="73" d="100"/>
          <a:sy n="73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1T12:01:05.794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  <p:cm authorId="1" dt="2019-07-01T12:01:06.591" idx="2">
    <p:pos x="146" y="146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DF735-ACE1-4C5E-BA95-57205ABB53C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0EB73-8B2A-4BD9-A907-B06FEE9965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93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61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325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189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161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079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253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67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84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009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11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9133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5620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13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75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7559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4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8925-F683-4FAF-BFEB-6B7F80AEC4E3}" type="datetimeFigureOut">
              <a:rPr lang="es-ES" smtClean="0"/>
              <a:t>10/07/2019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A2B53B3-7881-467C-8495-0486DF10D7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732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760" y="142649"/>
            <a:ext cx="11717383" cy="954631"/>
          </a:xfrm>
        </p:spPr>
        <p:txBody>
          <a:bodyPr>
            <a:noAutofit/>
          </a:bodyPr>
          <a:lstStyle/>
          <a:p>
            <a:pPr algn="ctr"/>
            <a:r>
              <a:rPr lang="es-ES" sz="3200" dirty="0" smtClean="0"/>
              <a:t>UNIVERSIDAD NACIONAL AUNTONOMA DE NICARAGUA</a:t>
            </a:r>
            <a:br>
              <a:rPr lang="es-ES" sz="3200" dirty="0" smtClean="0"/>
            </a:br>
            <a:r>
              <a:rPr lang="es-ES" sz="3200" dirty="0" smtClean="0"/>
              <a:t>UNAN-LEON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233749" y="3929788"/>
            <a:ext cx="8569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INTEGRANTES: Luis Alberto </a:t>
            </a:r>
            <a:r>
              <a:rPr lang="es-ES" dirty="0" err="1" smtClean="0"/>
              <a:t>Potosme</a:t>
            </a:r>
            <a:r>
              <a:rPr lang="es-ES" dirty="0" smtClean="0"/>
              <a:t> </a:t>
            </a:r>
          </a:p>
          <a:p>
            <a:r>
              <a:rPr lang="es-ES" dirty="0"/>
              <a:t>	 </a:t>
            </a:r>
            <a:r>
              <a:rPr lang="es-ES" dirty="0" smtClean="0"/>
              <a:t>          Erwin Antonio Sandoval </a:t>
            </a:r>
          </a:p>
          <a:p>
            <a:r>
              <a:rPr lang="es-ES" dirty="0" smtClean="0"/>
              <a:t>	           Jorge Vladimir </a:t>
            </a:r>
            <a:r>
              <a:rPr lang="es-ES" dirty="0" err="1" smtClean="0"/>
              <a:t>Lopez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TEMA:</a:t>
            </a:r>
          </a:p>
          <a:p>
            <a:r>
              <a:rPr lang="es-ES" dirty="0"/>
              <a:t>	</a:t>
            </a:r>
            <a:r>
              <a:rPr lang="es-ES" dirty="0" smtClean="0"/>
              <a:t>MPLS</a:t>
            </a:r>
          </a:p>
          <a:p>
            <a:r>
              <a:rPr lang="es-ES" dirty="0"/>
              <a:t>	</a:t>
            </a:r>
            <a:r>
              <a:rPr lang="es-ES" dirty="0" smtClean="0"/>
              <a:t>MPLS-VPN</a:t>
            </a:r>
          </a:p>
          <a:p>
            <a:r>
              <a:rPr lang="es-ES" dirty="0"/>
              <a:t>	</a:t>
            </a:r>
            <a:r>
              <a:rPr lang="es-ES" dirty="0" smtClean="0"/>
              <a:t>MPLS-VPN-TE</a:t>
            </a:r>
            <a:endParaRPr lang="es-ES" dirty="0"/>
          </a:p>
        </p:txBody>
      </p:sp>
      <p:pic>
        <p:nvPicPr>
          <p:cNvPr id="1026" name="Picture 2" descr="Resultado de imagen para unan le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58" y="1015592"/>
            <a:ext cx="2914196" cy="2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LSP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1" name="Picture 46270"/>
          <p:cNvPicPr/>
          <p:nvPr/>
        </p:nvPicPr>
        <p:blipFill>
          <a:blip r:embed="rId2"/>
          <a:srcRect l="3706" t="20415" r="5925" b="11739"/>
          <a:stretch/>
        </p:blipFill>
        <p:spPr>
          <a:xfrm>
            <a:off x="2593080" y="2127600"/>
            <a:ext cx="8133840" cy="445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67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Espacio de etiquetas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Las etiquetas son locales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En general la asigna el que la va a recibir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Dos políticas de asignación de las etiquetas: – Espacio de etiquetas por interfaz: se asignan independientemente por cada interfaz – Espacio de etiquetas por plataforma: independientemente de la interfaz, el mismo valor de etiqueta tendrá el mismo comportamiento de salida</a:t>
            </a:r>
          </a:p>
        </p:txBody>
      </p:sp>
    </p:spTree>
    <p:extLst>
      <p:ext uri="{BB962C8B-B14F-4D97-AF65-F5344CB8AC3E}">
        <p14:creationId xmlns:p14="http://schemas.microsoft.com/office/powerpoint/2010/main" val="5750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Funciones necesarias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Las funciones primitivas a realizar sobre los paquetes son solo 3: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Label push: agregar una etiqueta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Label swap: cambiar una etiqueta por otra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Label pop: quitar una etiqueta</a:t>
            </a:r>
          </a:p>
        </p:txBody>
      </p:sp>
    </p:spTree>
    <p:extLst>
      <p:ext uri="{BB962C8B-B14F-4D97-AF65-F5344CB8AC3E}">
        <p14:creationId xmlns:p14="http://schemas.microsoft.com/office/powerpoint/2010/main" val="34215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Clases de equivalencia (FEC)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2478960" y="1911600"/>
            <a:ext cx="9006480" cy="4325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Un FEC es un grupo de paquetes del IP que se remitan de manera semejante, sobre la misma trayectoria, y con el mismo tratamiento de la expedición. Un FEC pudo corresponder a una subred del IP de destino pero también puede ser que corresponda a cualquier clase de tráfico que el Borde-LSR considera significativo. Por ejemplo, todo el tráfico con cierto valor de la Prioridad IP pudo constituir un FEC.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Se hace una partición de todos los paquetes en clases de equivalencia, FECs (del Inglés, Forwarding Equivalence Class)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Grupos de paquetes que serán reenviados de la misma manera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Por ejemplo, en enrutamiento IP tradicional, las clases se determinan de acuerdo al algoritmo de “longest prefix match” sobre la dirección IP de destino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Los paquetes de la misma clase seguirán todos el mismo camino</a:t>
            </a:r>
          </a:p>
        </p:txBody>
      </p:sp>
    </p:spTree>
    <p:extLst>
      <p:ext uri="{BB962C8B-B14F-4D97-AF65-F5344CB8AC3E}">
        <p14:creationId xmlns:p14="http://schemas.microsoft.com/office/powerpoint/2010/main" val="24431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FEC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2697120" y="1701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El concepto de FEC provee gran flexibilidad y escalabilidad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En MPLS la FEC se determina en el LER de entrada no en cada router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● Paquetes con distinto destino pueden agruparse en la misma FEC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Posibles criterios de FEC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IP Destino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IP Origen – IP Destino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IP Origen - IP Destino - puerto origen – puerto destino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“Todos los que pertenecen a la VPN de Cliente1”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Etc. </a:t>
            </a:r>
          </a:p>
        </p:txBody>
      </p:sp>
    </p:spTree>
    <p:extLst>
      <p:ext uri="{BB962C8B-B14F-4D97-AF65-F5344CB8AC3E}">
        <p14:creationId xmlns:p14="http://schemas.microsoft.com/office/powerpoint/2010/main" val="113162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LSR. Asociación Label - FEC 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1" name="Picture 2"/>
          <p:cNvPicPr/>
          <p:nvPr/>
        </p:nvPicPr>
        <p:blipFill>
          <a:blip r:embed="rId2"/>
          <a:stretch/>
        </p:blipFill>
        <p:spPr>
          <a:xfrm>
            <a:off x="3081600" y="2214720"/>
            <a:ext cx="7211520" cy="3171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4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Stack de etiquetas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2436840" y="161100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MPLS permite transportar en los paquetes un conjunto de etiquetas organizadas como una pila.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s-E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Cuando un paquete se entrega a un nuevo  dominio MPLS,se le agrega una nueva etiqueta en el tope de la pila.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La nueva etiqueta es usada para iniciar el recorrido del LSP en el nuevo dominio MPLS.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El LSP de regreso del nuevo dominio extrae la etiqueta del tope de la pila y entraga el paquete al próximo dominio MPLS</a:t>
            </a:r>
          </a:p>
        </p:txBody>
      </p:sp>
      <p:pic>
        <p:nvPicPr>
          <p:cNvPr id="304" name="Imagen 5"/>
          <p:cNvPicPr/>
          <p:nvPr/>
        </p:nvPicPr>
        <p:blipFill>
          <a:blip r:embed="rId2"/>
          <a:stretch/>
        </p:blipFill>
        <p:spPr>
          <a:xfrm>
            <a:off x="2686320" y="5112360"/>
            <a:ext cx="8665560" cy="1141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4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Marcador de contenido 3"/>
          <p:cNvPicPr/>
          <p:nvPr/>
        </p:nvPicPr>
        <p:blipFill>
          <a:blip r:embed="rId2"/>
          <a:stretch/>
        </p:blipFill>
        <p:spPr>
          <a:xfrm>
            <a:off x="2157480" y="1369080"/>
            <a:ext cx="7944120" cy="4914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2612520" y="-1915920"/>
            <a:ext cx="78591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entury Gothic"/>
              </a:rPr>
              <a:t>Stack de etiquetas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4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329920" y="12312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Stack de etiquetas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2377440" y="82296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  <a:ea typeface="DejaVu Sans"/>
              </a:rPr>
              <a:t>Porque es importante label </a:t>
            </a: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stacking?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Una razón es para aprovechar los aspectos positivos de los protocolos de señalización LSP, el Protocolo de distribución de etiquetas (LDP) y el Protocolo de reserva de recursos con extensiones de ingeniería de tráfico (RSVP-TE).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La etiquetas en el dominio MPLS B forman un  túnel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Al final del túnel , el LSR de egreso puede saber adonde reenviar el paquete.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Esto se resuelve con facilidad usando la pila.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La pila de etiquetas permite la implementación de aplicaciones como VPN e TE </a:t>
            </a:r>
          </a:p>
        </p:txBody>
      </p:sp>
      <p:pic>
        <p:nvPicPr>
          <p:cNvPr id="309" name="Imagen 3"/>
          <p:cNvPicPr/>
          <p:nvPr/>
        </p:nvPicPr>
        <p:blipFill>
          <a:blip r:embed="rId2"/>
          <a:stretch/>
        </p:blipFill>
        <p:spPr>
          <a:xfrm>
            <a:off x="2834640" y="4607640"/>
            <a:ext cx="7162920" cy="206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1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Protocolos de distribución de etiquetas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LDP: Label distribution protocol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 – Propaga el mapeo de rutas internas a etiquetas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El encaminamiento obtenido coincide con el obtenido sin MPLS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BGP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Carrying Label Information in BGP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-4 (RFC 3107) – Para rutas de VPNs capa 3: Multiprotocol BGP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RSVP-TE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Utilizado para ingeniería de tráfico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Junto con OSPF-TE (o ISIS-TE)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Permite fijar caminos administrativamente, o de acuerdo a restricciones 		    	   como ancho de banda</a:t>
            </a:r>
          </a:p>
        </p:txBody>
      </p:sp>
    </p:spTree>
    <p:extLst>
      <p:ext uri="{BB962C8B-B14F-4D97-AF65-F5344CB8AC3E}">
        <p14:creationId xmlns:p14="http://schemas.microsoft.com/office/powerpoint/2010/main" val="896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Objetivos iniciales de MPLS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Acelerar el forwarding de paquetes IP, utilizando el paradigma de los Circuitos Virtuales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Desacoplar el enrutamiento y el forwarding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Permitir una mejor integración de IP y ATM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Servir como base para el desarrollo de nuevas aplicaciones y servicios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Ingeniería de tráfico</a:t>
            </a: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r>
              <a:rPr lang="es-ES" sz="1600" b="0" strike="noStrike" spc="-1">
                <a:solidFill>
                  <a:srgbClr val="404040"/>
                </a:solidFill>
                <a:latin typeface="Century Gothic"/>
              </a:rPr>
              <a:t> – VPNs provistas por el ISP </a:t>
            </a: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r>
              <a:rPr lang="es-ES" sz="1600" b="0" strike="noStrike" spc="-1">
                <a:solidFill>
                  <a:srgbClr val="404040"/>
                </a:solidFill>
                <a:latin typeface="Century Gothic"/>
              </a:rPr>
              <a:t>– Redes multiprotocolo (no solo IP) </a:t>
            </a:r>
          </a:p>
        </p:txBody>
      </p:sp>
    </p:spTree>
    <p:extLst>
      <p:ext uri="{BB962C8B-B14F-4D97-AF65-F5344CB8AC3E}">
        <p14:creationId xmlns:p14="http://schemas.microsoft.com/office/powerpoint/2010/main" val="18301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Asignación y distribución de etiquetas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Las etiquetas siempre las genera el enrutador downstream (más cerca del destino) – Recibirá paquetes con las etiquetas que el generó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2 modos de distribución de etiquetas: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Modo de control de LSP Ordenado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	 Si no soy el LSR de egreso, espero a recibir etiquetas del enrutador 			aguas abajo antes de enviar mis etiquetas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Modo de control de LSP Independiente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	En cuanto genero mis propias asociaciones de etiquetas, puedo 				enviarlas</a:t>
            </a:r>
          </a:p>
        </p:txBody>
      </p:sp>
    </p:spTree>
    <p:extLst>
      <p:ext uri="{BB962C8B-B14F-4D97-AF65-F5344CB8AC3E}">
        <p14:creationId xmlns:p14="http://schemas.microsoft.com/office/powerpoint/2010/main" val="16961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Modos de distribución: no solicitado ,a demanda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En el modo no solicitado, distribuyo todas las asociaciones locales a todos los enrutadores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	– Unsolicited Downstream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En el modo a demanda (downstream-on-demand), solo envío las asociaciones que los demás enrutadores me solicitan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	– Utilizado en ATM e ingeniería de tráfico</a:t>
            </a:r>
          </a:p>
        </p:txBody>
      </p:sp>
    </p:spTree>
    <p:extLst>
      <p:ext uri="{BB962C8B-B14F-4D97-AF65-F5344CB8AC3E}">
        <p14:creationId xmlns:p14="http://schemas.microsoft.com/office/powerpoint/2010/main" val="24018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¿Qué capa es MPLS?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7" name="Picture 464"/>
          <p:cNvPicPr/>
          <p:nvPr/>
        </p:nvPicPr>
        <p:blipFill>
          <a:blip r:embed="rId2"/>
          <a:stretch/>
        </p:blipFill>
        <p:spPr>
          <a:xfrm>
            <a:off x="3533760" y="1634400"/>
            <a:ext cx="5771880" cy="279036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404000" y="4571280"/>
            <a:ext cx="9085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</a:rPr>
              <a:t>Como el label de MLPS se encuentra normalmente entre las cabeceras de los paquetes de capa 3 y capa 2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5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¿Dónde se insertan los labels?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320" name="Group 2"/>
          <p:cNvGrpSpPr/>
          <p:nvPr/>
        </p:nvGrpSpPr>
        <p:grpSpPr>
          <a:xfrm>
            <a:off x="2710440" y="1488600"/>
            <a:ext cx="7698600" cy="4870440"/>
            <a:chOff x="2710440" y="1488600"/>
            <a:chExt cx="7698600" cy="4870440"/>
          </a:xfrm>
        </p:grpSpPr>
        <p:pic>
          <p:nvPicPr>
            <p:cNvPr id="321" name="Picture 66150"/>
            <p:cNvPicPr/>
            <p:nvPr/>
          </p:nvPicPr>
          <p:blipFill>
            <a:blip r:embed="rId2"/>
            <a:stretch/>
          </p:blipFill>
          <p:spPr>
            <a:xfrm>
              <a:off x="2710440" y="148860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2" name="Picture 66151"/>
            <p:cNvPicPr/>
            <p:nvPr/>
          </p:nvPicPr>
          <p:blipFill>
            <a:blip r:embed="rId3"/>
            <a:stretch/>
          </p:blipFill>
          <p:spPr>
            <a:xfrm>
              <a:off x="2710440" y="209844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" name="Picture 66152"/>
            <p:cNvPicPr/>
            <p:nvPr/>
          </p:nvPicPr>
          <p:blipFill>
            <a:blip r:embed="rId4"/>
            <a:stretch/>
          </p:blipFill>
          <p:spPr>
            <a:xfrm>
              <a:off x="2710440" y="270792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4" name="Picture 66153"/>
            <p:cNvPicPr/>
            <p:nvPr/>
          </p:nvPicPr>
          <p:blipFill>
            <a:blip r:embed="rId5"/>
            <a:stretch/>
          </p:blipFill>
          <p:spPr>
            <a:xfrm>
              <a:off x="2710440" y="331740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66154"/>
            <p:cNvPicPr/>
            <p:nvPr/>
          </p:nvPicPr>
          <p:blipFill>
            <a:blip r:embed="rId6"/>
            <a:stretch/>
          </p:blipFill>
          <p:spPr>
            <a:xfrm>
              <a:off x="2710440" y="392724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6" name="Picture 66155"/>
            <p:cNvPicPr/>
            <p:nvPr/>
          </p:nvPicPr>
          <p:blipFill>
            <a:blip r:embed="rId7"/>
            <a:stretch/>
          </p:blipFill>
          <p:spPr>
            <a:xfrm>
              <a:off x="2710440" y="453672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7" name="Picture 66156"/>
            <p:cNvPicPr/>
            <p:nvPr/>
          </p:nvPicPr>
          <p:blipFill>
            <a:blip r:embed="rId8"/>
            <a:stretch/>
          </p:blipFill>
          <p:spPr>
            <a:xfrm>
              <a:off x="2710440" y="5146200"/>
              <a:ext cx="769860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66157"/>
            <p:cNvPicPr/>
            <p:nvPr/>
          </p:nvPicPr>
          <p:blipFill>
            <a:blip r:embed="rId9"/>
            <a:stretch/>
          </p:blipFill>
          <p:spPr>
            <a:xfrm>
              <a:off x="2710440" y="5756040"/>
              <a:ext cx="7698600" cy="6030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6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1302" y="2622727"/>
            <a:ext cx="8911687" cy="1280890"/>
          </a:xfrm>
        </p:spPr>
        <p:txBody>
          <a:bodyPr/>
          <a:lstStyle/>
          <a:p>
            <a:r>
              <a:rPr lang="es-ES" dirty="0" err="1"/>
              <a:t>VPNs</a:t>
            </a:r>
            <a:r>
              <a:rPr lang="es-ES" dirty="0"/>
              <a:t> de capa 3 basadas en MPLS</a:t>
            </a:r>
          </a:p>
        </p:txBody>
      </p:sp>
    </p:spTree>
    <p:extLst>
      <p:ext uri="{BB962C8B-B14F-4D97-AF65-F5344CB8AC3E}">
        <p14:creationId xmlns:p14="http://schemas.microsoft.com/office/powerpoint/2010/main" val="403882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una VPN?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650274"/>
            <a:ext cx="8915400" cy="3777622"/>
          </a:xfrm>
        </p:spPr>
        <p:txBody>
          <a:bodyPr/>
          <a:lstStyle/>
          <a:p>
            <a:r>
              <a:rPr lang="es-ES" dirty="0" smtClean="0"/>
              <a:t>En </a:t>
            </a:r>
            <a:r>
              <a:rPr lang="es-ES" dirty="0"/>
              <a:t>general, una estructura de red que permite traficar información privada sobre una infraestructura de red pública </a:t>
            </a:r>
            <a:endParaRPr lang="es-ES" dirty="0" smtClean="0"/>
          </a:p>
          <a:p>
            <a:r>
              <a:rPr lang="es-ES" dirty="0" err="1" smtClean="0"/>
              <a:t>VPNs</a:t>
            </a:r>
            <a:r>
              <a:rPr lang="es-ES" dirty="0" smtClean="0"/>
              <a:t> </a:t>
            </a:r>
            <a:r>
              <a:rPr lang="es-ES" dirty="0"/>
              <a:t>basadas en MPLS: diseñadas para resolver muchos de los problemas de las que hoy llamaríamos “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VPNs</a:t>
            </a:r>
            <a:r>
              <a:rPr lang="es-ES" dirty="0"/>
              <a:t>” </a:t>
            </a:r>
            <a:endParaRPr lang="es-ES" dirty="0" smtClean="0"/>
          </a:p>
          <a:p>
            <a:r>
              <a:rPr lang="es-ES" dirty="0" err="1" smtClean="0"/>
              <a:t>VPNs</a:t>
            </a:r>
            <a:r>
              <a:rPr lang="es-ES" dirty="0"/>
              <a:t>: uno de los motores para el despliegue de MPLS</a:t>
            </a:r>
          </a:p>
        </p:txBody>
      </p:sp>
    </p:spTree>
    <p:extLst>
      <p:ext uri="{BB962C8B-B14F-4D97-AF65-F5344CB8AC3E}">
        <p14:creationId xmlns:p14="http://schemas.microsoft.com/office/powerpoint/2010/main" val="34200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Modelos de </a:t>
            </a:r>
            <a:r>
              <a:rPr lang="es-ES" dirty="0" err="1" smtClean="0"/>
              <a:t>VPNs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err="1"/>
              <a:t>VPNs</a:t>
            </a:r>
            <a:r>
              <a:rPr lang="es-ES" dirty="0"/>
              <a:t> OVERLAY: emulación de línea dedicada, a través de un Circuito Virtual (VC)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Tengo </a:t>
            </a:r>
            <a:r>
              <a:rPr lang="es-ES" dirty="0"/>
              <a:t>dos topologías, la que ve el proveedor (circuitos FR por ejemplo), </a:t>
            </a:r>
            <a:r>
              <a:rPr lang="es-ES" dirty="0" smtClean="0"/>
              <a:t>		y </a:t>
            </a:r>
            <a:r>
              <a:rPr lang="es-ES" dirty="0"/>
              <a:t>la que ve el cliente (por ejemplo IP) </a:t>
            </a:r>
            <a:endParaRPr lang="es-ES" dirty="0" smtClean="0"/>
          </a:p>
          <a:p>
            <a:pPr algn="just"/>
            <a:r>
              <a:rPr lang="es-ES" dirty="0" smtClean="0"/>
              <a:t> </a:t>
            </a:r>
            <a:r>
              <a:rPr lang="es-ES" dirty="0" err="1"/>
              <a:t>VPNs</a:t>
            </a:r>
            <a:r>
              <a:rPr lang="es-ES" dirty="0"/>
              <a:t> Peer-to-Peer: intento de solucionar algunos problemas de las redes </a:t>
            </a:r>
            <a:r>
              <a:rPr lang="es-ES" dirty="0" err="1"/>
              <a:t>Overlay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20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68880" y="5081450"/>
            <a:ext cx="8578532" cy="1417599"/>
          </a:xfrm>
        </p:spPr>
        <p:txBody>
          <a:bodyPr/>
          <a:lstStyle/>
          <a:p>
            <a:r>
              <a:rPr lang="es-ES" b="1" dirty="0"/>
              <a:t>CE: enrutador del cliente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89318"/>
          <p:cNvPicPr/>
          <p:nvPr/>
        </p:nvPicPr>
        <p:blipFill>
          <a:blip r:embed="rId2"/>
          <a:stretch>
            <a:fillRect/>
          </a:stretch>
        </p:blipFill>
        <p:spPr>
          <a:xfrm>
            <a:off x="1965778" y="516481"/>
            <a:ext cx="8521700" cy="430974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063932" y="261257"/>
            <a:ext cx="487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VPNs</a:t>
            </a:r>
            <a:r>
              <a:rPr lang="es-ES" sz="3200" dirty="0"/>
              <a:t> </a:t>
            </a:r>
            <a:r>
              <a:rPr lang="es-ES" sz="3200" dirty="0" smtClean="0"/>
              <a:t>OVERLAY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72882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VPNs</a:t>
            </a:r>
            <a:r>
              <a:rPr lang="es-ES" dirty="0"/>
              <a:t> OVERLAY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Proveedor de Servicios desconoce la estructura interna de red del cliente </a:t>
            </a:r>
            <a:endParaRPr lang="es-ES" dirty="0" smtClean="0"/>
          </a:p>
          <a:p>
            <a:r>
              <a:rPr lang="es-ES" dirty="0" smtClean="0"/>
              <a:t>Enrutamiento </a:t>
            </a:r>
            <a:r>
              <a:rPr lang="es-ES" dirty="0"/>
              <a:t>IP en una VPN del tipo </a:t>
            </a:r>
            <a:r>
              <a:rPr lang="es-ES" dirty="0" err="1"/>
              <a:t>overlay</a:t>
            </a:r>
            <a:r>
              <a:rPr lang="es-ES" dirty="0"/>
              <a:t>: lo resuelve el cliente, es transparente para el Proveedor</a:t>
            </a:r>
          </a:p>
        </p:txBody>
      </p:sp>
      <p:pic>
        <p:nvPicPr>
          <p:cNvPr id="4" name="Picture 89320"/>
          <p:cNvPicPr/>
          <p:nvPr/>
        </p:nvPicPr>
        <p:blipFill>
          <a:blip r:embed="rId2"/>
          <a:stretch>
            <a:fillRect/>
          </a:stretch>
        </p:blipFill>
        <p:spPr>
          <a:xfrm>
            <a:off x="4735194" y="3283132"/>
            <a:ext cx="4623435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6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VPNs</a:t>
            </a:r>
            <a:r>
              <a:rPr lang="es-ES" dirty="0"/>
              <a:t> OVERLAY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Ventajas</a:t>
            </a:r>
          </a:p>
          <a:p>
            <a:pPr marL="0" indent="0">
              <a:buNone/>
            </a:pPr>
            <a:r>
              <a:rPr lang="es-ES" dirty="0" smtClean="0"/>
              <a:t>	– </a:t>
            </a:r>
            <a:r>
              <a:rPr lang="es-ES" dirty="0"/>
              <a:t>Simples. Presentan clara separación entre </a:t>
            </a:r>
            <a:r>
              <a:rPr lang="es-ES" dirty="0" err="1"/>
              <a:t>entre</a:t>
            </a:r>
            <a:r>
              <a:rPr lang="es-ES" dirty="0"/>
              <a:t> el Proveedor y el cliente </a:t>
            </a:r>
            <a:r>
              <a:rPr lang="es-ES" dirty="0" smtClean="0"/>
              <a:t>	– </a:t>
            </a:r>
            <a:r>
              <a:rPr lang="es-ES" dirty="0"/>
              <a:t>Protocolos utilizados por el cliente no dependen del soporte </a:t>
            </a:r>
            <a:r>
              <a:rPr lang="es-ES" dirty="0" smtClean="0"/>
              <a:t>del 	</a:t>
            </a:r>
            <a:r>
              <a:rPr lang="es-ES" dirty="0" smtClean="0"/>
              <a:t>		proveedor</a:t>
            </a:r>
            <a:endParaRPr lang="es-ES" dirty="0" smtClean="0"/>
          </a:p>
          <a:p>
            <a:r>
              <a:rPr lang="es-ES" dirty="0" smtClean="0"/>
              <a:t>Desventajas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E</a:t>
            </a:r>
            <a:r>
              <a:rPr lang="es-ES" dirty="0" smtClean="0"/>
              <a:t>s </a:t>
            </a:r>
            <a:r>
              <a:rPr lang="es-ES" dirty="0"/>
              <a:t>el alto nivel de sobrecarga de </a:t>
            </a:r>
            <a:r>
              <a:rPr lang="es-ES" dirty="0" smtClean="0"/>
              <a:t>configuración</a:t>
            </a:r>
          </a:p>
          <a:p>
            <a:pPr marL="457200" lvl="1" indent="0">
              <a:buNone/>
            </a:pPr>
            <a:r>
              <a:rPr lang="es-ES" dirty="0" smtClean="0"/>
              <a:t>– Escalabilidad</a:t>
            </a:r>
          </a:p>
          <a:p>
            <a:pPr marL="457200" lvl="1" indent="0">
              <a:buNone/>
            </a:pPr>
            <a:r>
              <a:rPr lang="es-ES" dirty="0" smtClean="0"/>
              <a:t>–Complica </a:t>
            </a:r>
            <a:r>
              <a:rPr lang="es-ES" dirty="0"/>
              <a:t>agregar nuevos sitios a la red 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64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entury Gothic"/>
              </a:rPr>
              <a:t>Intoduccion 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1985554" y="1698171"/>
            <a:ext cx="9157886" cy="82954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1600" b="0" strike="noStrike" spc="-1" dirty="0">
                <a:latin typeface="Arial"/>
              </a:rPr>
              <a:t>La </a:t>
            </a:r>
            <a:r>
              <a:rPr lang="en-US" sz="1600" b="0" strike="noStrike" spc="-1" dirty="0" err="1">
                <a:latin typeface="Arial"/>
              </a:rPr>
              <a:t>conmutación</a:t>
            </a:r>
            <a:r>
              <a:rPr lang="en-US" sz="1600" b="0" strike="noStrike" spc="-1" dirty="0">
                <a:latin typeface="Arial"/>
              </a:rPr>
              <a:t> de </a:t>
            </a:r>
            <a:r>
              <a:rPr lang="en-US" sz="1600" b="0" strike="noStrike" spc="-1" dirty="0" err="1">
                <a:latin typeface="Arial"/>
              </a:rPr>
              <a:t>etiquetas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multiprotocolo</a:t>
            </a:r>
            <a:r>
              <a:rPr lang="en-US" sz="1600" b="0" strike="noStrike" spc="-1" dirty="0">
                <a:latin typeface="Arial"/>
              </a:rPr>
              <a:t>​ o MPLS (del </a:t>
            </a:r>
            <a:r>
              <a:rPr lang="en-US" sz="1600" b="0" strike="noStrike" spc="-1" dirty="0" err="1">
                <a:latin typeface="Arial"/>
              </a:rPr>
              <a:t>inglés</a:t>
            </a:r>
            <a:r>
              <a:rPr lang="en-US" sz="1600" b="0" strike="noStrike" spc="-1" dirty="0">
                <a:latin typeface="Arial"/>
              </a:rPr>
              <a:t> Multiprotocol Label Switching) </a:t>
            </a:r>
            <a:r>
              <a:rPr lang="en-US" sz="1600" b="0" strike="noStrike" spc="-1" dirty="0" err="1">
                <a:latin typeface="Arial"/>
              </a:rPr>
              <a:t>es</a:t>
            </a:r>
            <a:r>
              <a:rPr lang="en-US" sz="1600" b="0" strike="noStrike" spc="-1" dirty="0">
                <a:latin typeface="Arial"/>
              </a:rPr>
              <a:t> un </a:t>
            </a:r>
            <a:r>
              <a:rPr lang="en-US" sz="1600" b="0" strike="noStrike" spc="-1" dirty="0" err="1">
                <a:latin typeface="Arial"/>
              </a:rPr>
              <a:t>mecanismo</a:t>
            </a:r>
            <a:r>
              <a:rPr lang="en-US" sz="1600" b="0" strike="noStrike" spc="-1" dirty="0">
                <a:latin typeface="Arial"/>
              </a:rPr>
              <a:t> de </a:t>
            </a:r>
            <a:r>
              <a:rPr lang="en-US" sz="1600" b="0" strike="noStrike" spc="-1" dirty="0" err="1">
                <a:latin typeface="Arial"/>
              </a:rPr>
              <a:t>transporte</a:t>
            </a:r>
            <a:r>
              <a:rPr lang="en-US" sz="1600" b="0" strike="noStrike" spc="-1" dirty="0">
                <a:latin typeface="Arial"/>
              </a:rPr>
              <a:t> de </a:t>
            </a:r>
            <a:r>
              <a:rPr lang="en-US" sz="1600" b="0" strike="noStrike" spc="-1" dirty="0" err="1">
                <a:latin typeface="Arial"/>
              </a:rPr>
              <a:t>datos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estándar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creado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por</a:t>
            </a:r>
            <a:r>
              <a:rPr lang="en-US" sz="1600" b="0" strike="noStrike" spc="-1" dirty="0">
                <a:latin typeface="Arial"/>
              </a:rPr>
              <a:t> la IETF y </a:t>
            </a:r>
            <a:r>
              <a:rPr lang="en-US" sz="1600" b="0" strike="noStrike" spc="-1" dirty="0" err="1">
                <a:latin typeface="Arial"/>
              </a:rPr>
              <a:t>definido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en</a:t>
            </a:r>
            <a:r>
              <a:rPr lang="en-US" sz="1600" b="0" strike="noStrike" spc="-1" dirty="0">
                <a:latin typeface="Arial"/>
              </a:rPr>
              <a:t> el RFC 3031. Opera entre la </a:t>
            </a:r>
            <a:r>
              <a:rPr lang="en-US" sz="1600" b="0" strike="noStrike" spc="-1" dirty="0" err="1">
                <a:latin typeface="Arial"/>
              </a:rPr>
              <a:t>capa</a:t>
            </a:r>
            <a:r>
              <a:rPr lang="en-US" sz="1600" b="0" strike="noStrike" spc="-1" dirty="0">
                <a:latin typeface="Arial"/>
              </a:rPr>
              <a:t> de enlace de </a:t>
            </a:r>
            <a:r>
              <a:rPr lang="en-US" sz="1600" b="0" strike="noStrike" spc="-1" dirty="0" err="1">
                <a:latin typeface="Arial"/>
              </a:rPr>
              <a:t>datos</a:t>
            </a:r>
            <a:r>
              <a:rPr lang="en-US" sz="1600" b="0" strike="noStrike" spc="-1" dirty="0">
                <a:latin typeface="Arial"/>
              </a:rPr>
              <a:t> y la </a:t>
            </a:r>
            <a:r>
              <a:rPr lang="en-US" sz="1600" b="0" strike="noStrike" spc="-1" dirty="0" err="1">
                <a:latin typeface="Arial"/>
              </a:rPr>
              <a:t>capa</a:t>
            </a:r>
            <a:r>
              <a:rPr lang="en-US" sz="1600" b="0" strike="noStrike" spc="-1" dirty="0">
                <a:latin typeface="Arial"/>
              </a:rPr>
              <a:t> de red del </a:t>
            </a:r>
            <a:r>
              <a:rPr lang="en-US" sz="1600" b="0" strike="noStrike" spc="-1" dirty="0" err="1">
                <a:latin typeface="Arial"/>
              </a:rPr>
              <a:t>modelo</a:t>
            </a:r>
            <a:r>
              <a:rPr lang="en-US" sz="1600" b="0" strike="noStrike" spc="-1" dirty="0">
                <a:latin typeface="Arial"/>
              </a:rPr>
              <a:t> OSI.</a:t>
            </a:r>
          </a:p>
        </p:txBody>
      </p:sp>
    </p:spTree>
    <p:extLst>
      <p:ext uri="{BB962C8B-B14F-4D97-AF65-F5344CB8AC3E}">
        <p14:creationId xmlns:p14="http://schemas.microsoft.com/office/powerpoint/2010/main" val="5744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VPNs Peer-to-Peer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 </a:t>
            </a:r>
            <a:r>
              <a:rPr lang="es-ES" dirty="0"/>
              <a:t>este modelo la red del proveedor intercambia información de ruteo directamente con los enrutadores del cliente </a:t>
            </a:r>
            <a:endParaRPr lang="es-ES" dirty="0" smtClean="0"/>
          </a:p>
          <a:p>
            <a:r>
              <a:rPr lang="es-ES" dirty="0" smtClean="0"/>
              <a:t>Ventajas</a:t>
            </a:r>
            <a:r>
              <a:rPr lang="es-ES" dirty="0"/>
              <a:t>: 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Ahora cada CE (enrutador del cliente) intercambia información con un único (o unos pocos) PE (enrutador del proveedor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Cada PE solo debe conocer información de las </a:t>
            </a:r>
            <a:r>
              <a:rPr lang="es-ES" dirty="0" err="1"/>
              <a:t>VPNs</a:t>
            </a:r>
            <a:r>
              <a:rPr lang="es-ES" dirty="0"/>
              <a:t> que tiene </a:t>
            </a:r>
            <a:r>
              <a:rPr lang="es-ES" dirty="0" smtClean="0"/>
              <a:t>conectadas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Ruteo óptimo entre </a:t>
            </a:r>
            <a:r>
              <a:rPr lang="es-ES" dirty="0" smtClean="0"/>
              <a:t>CE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Más sencillo de dimensionar en ancho de banda 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/>
              <a:t>Se hace fácil agregar nuevos sitios a la VPN</a:t>
            </a:r>
          </a:p>
        </p:txBody>
      </p:sp>
    </p:spTree>
    <p:extLst>
      <p:ext uri="{BB962C8B-B14F-4D97-AF65-F5344CB8AC3E}">
        <p14:creationId xmlns:p14="http://schemas.microsoft.com/office/powerpoint/2010/main" val="3716858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932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3264" y="1264555"/>
            <a:ext cx="8521700" cy="428244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972491" y="378823"/>
            <a:ext cx="485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/>
              <a:t>VPNs</a:t>
            </a:r>
            <a:r>
              <a:rPr lang="es-ES" sz="3600" dirty="0"/>
              <a:t> Peer-to-Peer</a:t>
            </a:r>
          </a:p>
        </p:txBody>
      </p:sp>
    </p:spTree>
    <p:extLst>
      <p:ext uri="{BB962C8B-B14F-4D97-AF65-F5344CB8AC3E}">
        <p14:creationId xmlns:p14="http://schemas.microsoft.com/office/powerpoint/2010/main" val="176023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Desventajas de las </a:t>
            </a:r>
            <a:r>
              <a:rPr lang="es-ES" dirty="0" err="1" smtClean="0"/>
              <a:t>VPNs</a:t>
            </a:r>
            <a:r>
              <a:rPr lang="es-ES" dirty="0" smtClean="0"/>
              <a:t> </a:t>
            </a:r>
            <a:r>
              <a:rPr lang="es-ES" dirty="0"/>
              <a:t>Peer to peer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– Un único espacio de direccionamiento IP, es decir no se pueden duplicar </a:t>
            </a:r>
            <a:r>
              <a:rPr lang="es-ES" dirty="0" err="1"/>
              <a:t>IPs</a:t>
            </a:r>
            <a:r>
              <a:rPr lang="es-ES" dirty="0"/>
              <a:t> (RFC 1918). El proveedor debe tener un plan de numeración IP para las VPN de los clientes </a:t>
            </a:r>
            <a:endParaRPr lang="es-ES" dirty="0" smtClean="0"/>
          </a:p>
          <a:p>
            <a:r>
              <a:rPr lang="es-ES" dirty="0" smtClean="0"/>
              <a:t>– </a:t>
            </a:r>
            <a:r>
              <a:rPr lang="es-ES" dirty="0"/>
              <a:t>Perdemos la seguridad y aislación que aparecía en las </a:t>
            </a:r>
            <a:r>
              <a:rPr lang="es-ES" dirty="0" err="1"/>
              <a:t>lineas</a:t>
            </a:r>
            <a:r>
              <a:rPr lang="es-ES" dirty="0"/>
              <a:t> dedicadas y el modelo </a:t>
            </a:r>
            <a:r>
              <a:rPr lang="es-ES" dirty="0" err="1"/>
              <a:t>overlay</a:t>
            </a:r>
            <a:r>
              <a:rPr lang="es-ES" dirty="0"/>
              <a:t> </a:t>
            </a:r>
            <a:endParaRPr lang="es-ES" dirty="0" smtClean="0"/>
          </a:p>
          <a:p>
            <a:r>
              <a:rPr lang="es-ES" dirty="0" smtClean="0"/>
              <a:t>– </a:t>
            </a:r>
            <a:r>
              <a:rPr lang="es-ES" dirty="0"/>
              <a:t>Puede estar limitada la elección de protocolos </a:t>
            </a:r>
            <a:r>
              <a:rPr lang="es-ES" dirty="0" err="1"/>
              <a:t>enrutados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214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VPNs basadas en MPLS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Combina </a:t>
            </a:r>
            <a:r>
              <a:rPr lang="es-ES" dirty="0"/>
              <a:t>los beneficios y sencillez de las redes Peer-</a:t>
            </a:r>
            <a:r>
              <a:rPr lang="es-ES" dirty="0" err="1"/>
              <a:t>toPeer</a:t>
            </a:r>
            <a:r>
              <a:rPr lang="es-ES" dirty="0"/>
              <a:t> con las garantías de las redes </a:t>
            </a:r>
            <a:r>
              <a:rPr lang="es-ES" dirty="0" err="1"/>
              <a:t>overlay</a:t>
            </a:r>
            <a:r>
              <a:rPr lang="es-ES" dirty="0"/>
              <a:t> 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/>
              <a:t>exige un único espacio de direccionamiento IP</a:t>
            </a:r>
          </a:p>
        </p:txBody>
      </p:sp>
    </p:spTree>
    <p:extLst>
      <p:ext uri="{BB962C8B-B14F-4D97-AF65-F5344CB8AC3E}">
        <p14:creationId xmlns:p14="http://schemas.microsoft.com/office/powerpoint/2010/main" val="280473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con MPLS y BGP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Tendremos </a:t>
            </a:r>
            <a:r>
              <a:rPr lang="es-ES" dirty="0"/>
              <a:t>tablas de enrutamiento independientes para cada </a:t>
            </a:r>
            <a:r>
              <a:rPr lang="es-ES" dirty="0" smtClean="0"/>
              <a:t>VPN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Cada </a:t>
            </a:r>
            <a:r>
              <a:rPr lang="es-ES" dirty="0"/>
              <a:t>cliente perteneciente a una VPN tendrá acceso sólo al conjunto </a:t>
            </a:r>
            <a:r>
              <a:rPr lang="es-ES" dirty="0" smtClean="0"/>
              <a:t>	de </a:t>
            </a:r>
            <a:r>
              <a:rPr lang="es-ES" dirty="0"/>
              <a:t>rutas contenidas en esas tablas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La </a:t>
            </a:r>
            <a:r>
              <a:rPr lang="es-ES" dirty="0"/>
              <a:t>información de estas tablas se </a:t>
            </a:r>
            <a:r>
              <a:rPr lang="es-ES" dirty="0" smtClean="0"/>
              <a:t>propagará </a:t>
            </a:r>
            <a:r>
              <a:rPr lang="es-ES" dirty="0"/>
              <a:t>utilizando extensiones a BGP </a:t>
            </a:r>
            <a:endParaRPr lang="es-ES" dirty="0" smtClean="0"/>
          </a:p>
          <a:p>
            <a:r>
              <a:rPr lang="es-ES" dirty="0" smtClean="0"/>
              <a:t>Utilizaremos </a:t>
            </a:r>
            <a:r>
              <a:rPr lang="es-ES" dirty="0"/>
              <a:t>etiquetas MPLS para separar el tráfico de las distintas </a:t>
            </a:r>
            <a:r>
              <a:rPr lang="es-ES" dirty="0" err="1"/>
              <a:t>VPNs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851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Terminología MPLS-VPN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Provider</a:t>
            </a:r>
            <a:r>
              <a:rPr lang="es-ES" dirty="0"/>
              <a:t> Network (P-Network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/>
              <a:t>	 Red del proveedor</a:t>
            </a:r>
          </a:p>
          <a:p>
            <a:r>
              <a:rPr lang="es-ES" dirty="0" err="1"/>
              <a:t>Customer</a:t>
            </a:r>
            <a:r>
              <a:rPr lang="es-ES" dirty="0"/>
              <a:t> Network (C-Network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/>
              <a:t>	 Red bajo control del cliente </a:t>
            </a:r>
            <a:endParaRPr lang="es-ES" dirty="0" smtClean="0"/>
          </a:p>
          <a:p>
            <a:r>
              <a:rPr lang="es-ES" dirty="0"/>
              <a:t>Enrutador </a:t>
            </a:r>
            <a:r>
              <a:rPr lang="es-ES" dirty="0" smtClean="0"/>
              <a:t>PE:</a:t>
            </a:r>
          </a:p>
          <a:p>
            <a:pPr marL="0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Provider</a:t>
            </a:r>
            <a:r>
              <a:rPr lang="es-ES" dirty="0" smtClean="0"/>
              <a:t> </a:t>
            </a:r>
            <a:r>
              <a:rPr lang="es-ES" dirty="0" err="1"/>
              <a:t>Edge</a:t>
            </a:r>
            <a:r>
              <a:rPr lang="es-ES" dirty="0"/>
              <a:t> </a:t>
            </a:r>
            <a:r>
              <a:rPr lang="es-ES" dirty="0" err="1"/>
              <a:t>router</a:t>
            </a:r>
            <a:r>
              <a:rPr lang="es-ES" dirty="0"/>
              <a:t>. Enrutador de borde del proveedor. Equipo del </a:t>
            </a:r>
            <a:r>
              <a:rPr lang="es-ES" dirty="0" smtClean="0"/>
              <a:t>	proveedor </a:t>
            </a:r>
            <a:r>
              <a:rPr lang="es-ES" dirty="0"/>
              <a:t>que tiene clientes conectados. Procesan todo lo referente a </a:t>
            </a:r>
            <a:r>
              <a:rPr lang="es-ES" dirty="0" smtClean="0"/>
              <a:t>	</a:t>
            </a:r>
            <a:r>
              <a:rPr lang="es-ES" dirty="0" err="1" smtClean="0"/>
              <a:t>VPNs</a:t>
            </a:r>
            <a:endParaRPr lang="es-ES" dirty="0"/>
          </a:p>
          <a:p>
            <a:r>
              <a:rPr lang="es-ES" dirty="0"/>
              <a:t>Enrutador </a:t>
            </a:r>
            <a:r>
              <a:rPr lang="es-ES" dirty="0" smtClean="0"/>
              <a:t>P:</a:t>
            </a:r>
          </a:p>
          <a:p>
            <a:pPr marL="0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Provider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/>
              <a:t>core</a:t>
            </a:r>
            <a:r>
              <a:rPr lang="es-ES" dirty="0"/>
              <a:t>) </a:t>
            </a:r>
            <a:r>
              <a:rPr lang="es-ES" dirty="0" err="1"/>
              <a:t>router</a:t>
            </a:r>
            <a:r>
              <a:rPr lang="es-ES" dirty="0"/>
              <a:t>. Enrutador interno (sin clientes conectados), no </a:t>
            </a:r>
            <a:r>
              <a:rPr lang="es-ES" dirty="0" smtClean="0"/>
              <a:t>	conocen </a:t>
            </a:r>
            <a:r>
              <a:rPr lang="es-ES" dirty="0"/>
              <a:t>las </a:t>
            </a:r>
            <a:r>
              <a:rPr lang="es-ES" dirty="0" err="1"/>
              <a:t>VPNs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587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Terminología MPLS-VPN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54382"/>
            <a:ext cx="8915400" cy="3777622"/>
          </a:xfrm>
        </p:spPr>
        <p:txBody>
          <a:bodyPr/>
          <a:lstStyle/>
          <a:p>
            <a:r>
              <a:rPr lang="es-ES" dirty="0"/>
              <a:t>• Enrutador </a:t>
            </a:r>
            <a:r>
              <a:rPr lang="es-ES" dirty="0" smtClean="0"/>
              <a:t>CE:</a:t>
            </a:r>
          </a:p>
          <a:p>
            <a:pPr marL="0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Customer</a:t>
            </a:r>
            <a:r>
              <a:rPr lang="es-ES" dirty="0" smtClean="0"/>
              <a:t> </a:t>
            </a:r>
            <a:r>
              <a:rPr lang="es-ES" dirty="0" err="1"/>
              <a:t>Edge</a:t>
            </a:r>
            <a:r>
              <a:rPr lang="es-ES" dirty="0"/>
              <a:t> </a:t>
            </a:r>
            <a:r>
              <a:rPr lang="es-ES" dirty="0" err="1"/>
              <a:t>router</a:t>
            </a:r>
            <a:r>
              <a:rPr lang="es-ES" dirty="0"/>
              <a:t>. Equipo que conecta el cliente a los </a:t>
            </a:r>
            <a:r>
              <a:rPr lang="es-ES" dirty="0" err="1"/>
              <a:t>routers</a:t>
            </a:r>
            <a:r>
              <a:rPr lang="es-ES" dirty="0"/>
              <a:t> PE. No </a:t>
            </a:r>
            <a:r>
              <a:rPr lang="es-ES" dirty="0" smtClean="0"/>
              <a:t>	precisa </a:t>
            </a:r>
            <a:r>
              <a:rPr lang="es-ES" dirty="0"/>
              <a:t>conocer MPLS</a:t>
            </a:r>
          </a:p>
          <a:p>
            <a:r>
              <a:rPr lang="es-ES" dirty="0"/>
              <a:t>Sitio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Conjunto </a:t>
            </a:r>
            <a:r>
              <a:rPr lang="es-ES" dirty="0"/>
              <a:t>de redes de un cliente que se conecta a la red del proveedor a </a:t>
            </a:r>
            <a:r>
              <a:rPr lang="es-ES" dirty="0" smtClean="0"/>
              <a:t>	través </a:t>
            </a:r>
            <a:r>
              <a:rPr lang="es-ES" dirty="0"/>
              <a:t>de uno o más links CE/PE 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378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932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0281" y="1457597"/>
            <a:ext cx="8521700" cy="355092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39143" y="74458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Terminología MPLS-VPN</a:t>
            </a:r>
          </a:p>
        </p:txBody>
      </p:sp>
    </p:spTree>
    <p:extLst>
      <p:ext uri="{BB962C8B-B14F-4D97-AF65-F5344CB8AC3E}">
        <p14:creationId xmlns:p14="http://schemas.microsoft.com/office/powerpoint/2010/main" val="239781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VRF (virtual routing and forwarding)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Objetivo</a:t>
            </a:r>
            <a:r>
              <a:rPr lang="es-ES" dirty="0"/>
              <a:t>: destinar recursos exclusivos para un conjunto de rutas e </a:t>
            </a:r>
            <a:r>
              <a:rPr lang="es-ES" dirty="0" err="1"/>
              <a:t>interfases</a:t>
            </a:r>
            <a:r>
              <a:rPr lang="es-ES" dirty="0"/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– </a:t>
            </a:r>
            <a:r>
              <a:rPr lang="es-ES" dirty="0"/>
              <a:t>Por ejemplo, todos los puntos de una </a:t>
            </a:r>
            <a:r>
              <a:rPr lang="es-ES" dirty="0" err="1"/>
              <a:t>vpn</a:t>
            </a:r>
            <a:r>
              <a:rPr lang="es-ES" dirty="0"/>
              <a:t> </a:t>
            </a:r>
            <a:endParaRPr lang="es-ES" dirty="0" smtClean="0"/>
          </a:p>
          <a:p>
            <a:r>
              <a:rPr lang="es-ES" dirty="0" smtClean="0"/>
              <a:t>Cada </a:t>
            </a:r>
            <a:r>
              <a:rPr lang="es-ES" dirty="0"/>
              <a:t>enrutador PE debe ser capaz de mantener una tabla de rutas PARA CADA CLIENTE </a:t>
            </a:r>
          </a:p>
          <a:p>
            <a:r>
              <a:rPr lang="es-ES" dirty="0" smtClean="0"/>
              <a:t>A </a:t>
            </a:r>
            <a:r>
              <a:rPr lang="es-ES" dirty="0"/>
              <a:t>estas tablas se les llama VRF (VPN </a:t>
            </a:r>
            <a:r>
              <a:rPr lang="es-ES" dirty="0" err="1"/>
              <a:t>Routing</a:t>
            </a:r>
            <a:r>
              <a:rPr lang="es-ES" dirty="0"/>
              <a:t> and </a:t>
            </a:r>
            <a:r>
              <a:rPr lang="es-ES" dirty="0" err="1"/>
              <a:t>Forwarding</a:t>
            </a:r>
            <a:r>
              <a:rPr lang="es-ES" dirty="0"/>
              <a:t> o Virtual </a:t>
            </a:r>
            <a:r>
              <a:rPr lang="es-ES" dirty="0" err="1"/>
              <a:t>Routing</a:t>
            </a:r>
            <a:r>
              <a:rPr lang="es-ES" dirty="0"/>
              <a:t> and </a:t>
            </a:r>
            <a:r>
              <a:rPr lang="es-ES" dirty="0" err="1"/>
              <a:t>Forwarding</a:t>
            </a:r>
            <a:r>
              <a:rPr lang="es-ES" dirty="0"/>
              <a:t>) </a:t>
            </a:r>
            <a:endParaRPr lang="es-ES" dirty="0" smtClean="0"/>
          </a:p>
          <a:p>
            <a:r>
              <a:rPr lang="es-ES" dirty="0" smtClean="0"/>
              <a:t>Cada </a:t>
            </a:r>
            <a:r>
              <a:rPr lang="es-ES" dirty="0"/>
              <a:t>VRF consiste en una tabla de ruteo, su correspondiente tabla de </a:t>
            </a:r>
            <a:r>
              <a:rPr lang="es-ES" dirty="0" err="1"/>
              <a:t>forwarding</a:t>
            </a:r>
            <a:r>
              <a:rPr lang="es-ES" dirty="0"/>
              <a:t> y un conjunto de </a:t>
            </a:r>
            <a:r>
              <a:rPr lang="es-ES" dirty="0" err="1"/>
              <a:t>interfases</a:t>
            </a:r>
            <a:r>
              <a:rPr lang="es-ES" dirty="0"/>
              <a:t> que usan dicha tabla de </a:t>
            </a:r>
            <a:r>
              <a:rPr lang="es-ES" dirty="0" err="1"/>
              <a:t>forwarding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42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9328"/>
          <p:cNvPicPr/>
          <p:nvPr/>
        </p:nvPicPr>
        <p:blipFill>
          <a:blip r:embed="rId2"/>
          <a:stretch>
            <a:fillRect/>
          </a:stretch>
        </p:blipFill>
        <p:spPr>
          <a:xfrm>
            <a:off x="1502229" y="2011679"/>
            <a:ext cx="9269185" cy="433151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34640" y="431074"/>
            <a:ext cx="81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VRF (virtual routing and forwarding)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88809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Multi Protocol Label Switching 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Definido en estándares de la IETF (múltiples RFCs)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Arquitectura: RFC 3031, “Multiprotocol Label Switching Architecture”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Por un lado, tendremos definiciones del formato de las etiquetas y el reenvío (forwarding) – Por ejemplo, RFC3032, “MPLS Label Stack Encoding”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</a:t>
            </a:r>
            <a:r>
              <a:rPr lang="es-ES" sz="1800" b="1" strike="noStrike" spc="-1">
                <a:solidFill>
                  <a:srgbClr val="404040"/>
                </a:solidFill>
                <a:latin typeface="Century Gothic"/>
              </a:rPr>
              <a:t>la etiqueta en la parte superior de la pila puede estar codificada.</a:t>
            </a:r>
            <a:endParaRPr lang="es-E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Por otro lado, los protocolos de señalización para definir los caminos y el significado de las etiquetas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También definiciones de Operación y Mantenimiento, extensiones, generalizaciones.</a:t>
            </a:r>
          </a:p>
        </p:txBody>
      </p:sp>
    </p:spTree>
    <p:extLst>
      <p:ext uri="{BB962C8B-B14F-4D97-AF65-F5344CB8AC3E}">
        <p14:creationId xmlns:p14="http://schemas.microsoft.com/office/powerpoint/2010/main" val="32221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Enrutamiento proveedor - cliente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PE </a:t>
            </a:r>
            <a:r>
              <a:rPr lang="es-ES" dirty="0"/>
              <a:t>y CE intercambian información de ruteo a través de ruteo “clásico”: EBGP, OSPF, RIPv2, IS-IS, rutas estáticas </a:t>
            </a:r>
            <a:endParaRPr lang="es-ES" dirty="0" smtClean="0"/>
          </a:p>
          <a:p>
            <a:r>
              <a:rPr lang="es-ES" dirty="0" smtClean="0"/>
              <a:t>CE </a:t>
            </a:r>
            <a:r>
              <a:rPr lang="es-ES" dirty="0"/>
              <a:t>no sabe que hace tránsito en una red MPLS para alcanzar otros </a:t>
            </a:r>
            <a:r>
              <a:rPr lang="es-ES" dirty="0" err="1"/>
              <a:t>CEs</a:t>
            </a:r>
            <a:endParaRPr lang="es-ES" dirty="0"/>
          </a:p>
        </p:txBody>
      </p:sp>
      <p:pic>
        <p:nvPicPr>
          <p:cNvPr id="4" name="Picture 89330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018" y="3329947"/>
            <a:ext cx="73025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MPLS </a:t>
            </a:r>
            <a:r>
              <a:rPr lang="es-ES" dirty="0" err="1"/>
              <a:t>VPNs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Distribución </a:t>
            </a:r>
            <a:r>
              <a:rPr lang="es-ES" dirty="0"/>
              <a:t>de información de ruteo: BGP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Veremos </a:t>
            </a:r>
            <a:r>
              <a:rPr lang="es-ES" dirty="0"/>
              <a:t>que me permite, en una misma sesión, llevar información de </a:t>
            </a:r>
            <a:r>
              <a:rPr lang="es-ES" dirty="0" smtClean="0"/>
              <a:t>	todas </a:t>
            </a:r>
            <a:r>
              <a:rPr lang="es-ES" dirty="0"/>
              <a:t>las </a:t>
            </a:r>
            <a:r>
              <a:rPr lang="es-ES" dirty="0" err="1" smtClean="0"/>
              <a:t>VRFs</a:t>
            </a:r>
            <a:endParaRPr lang="es-ES" dirty="0" smtClean="0"/>
          </a:p>
          <a:p>
            <a:r>
              <a:rPr lang="es-ES" dirty="0" smtClean="0"/>
              <a:t>  </a:t>
            </a:r>
            <a:r>
              <a:rPr lang="es-ES" dirty="0"/>
              <a:t>Separación de tráfico: MPLS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Me </a:t>
            </a:r>
            <a:r>
              <a:rPr lang="es-ES" dirty="0"/>
              <a:t>permite mantener aislados los paquetes de cada “VPN”</a:t>
            </a:r>
          </a:p>
        </p:txBody>
      </p:sp>
    </p:spTree>
    <p:extLst>
      <p:ext uri="{BB962C8B-B14F-4D97-AF65-F5344CB8AC3E}">
        <p14:creationId xmlns:p14="http://schemas.microsoft.com/office/powerpoint/2010/main" val="216330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conexión MPLS/VPN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Una </a:t>
            </a:r>
            <a:r>
              <a:rPr lang="es-ES" dirty="0"/>
              <a:t>VPN es una colección de “Sitios” que comparten información común de ruteo. Una VPN debe verse como una comunidad o grupo cerrado de usuarios </a:t>
            </a:r>
            <a:endParaRPr lang="es-ES" dirty="0" smtClean="0"/>
          </a:p>
          <a:p>
            <a:r>
              <a:rPr lang="es-ES" dirty="0" smtClean="0"/>
              <a:t>Un </a:t>
            </a:r>
            <a:r>
              <a:rPr lang="es-ES" dirty="0"/>
              <a:t>“Sitio” puede pertenecer a más de una VPN </a:t>
            </a:r>
            <a:endParaRPr lang="es-ES" dirty="0" smtClean="0"/>
          </a:p>
          <a:p>
            <a:r>
              <a:rPr lang="es-ES" dirty="0" smtClean="0"/>
              <a:t>Cada </a:t>
            </a:r>
            <a:r>
              <a:rPr lang="es-ES" dirty="0"/>
              <a:t>“Sitio” estará asociado a una VRF</a:t>
            </a:r>
          </a:p>
        </p:txBody>
      </p:sp>
    </p:spTree>
    <p:extLst>
      <p:ext uri="{BB962C8B-B14F-4D97-AF65-F5344CB8AC3E}">
        <p14:creationId xmlns:p14="http://schemas.microsoft.com/office/powerpoint/2010/main" val="3132006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conexión MPLS/VPN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Una </a:t>
            </a:r>
            <a:r>
              <a:rPr lang="es-ES" dirty="0"/>
              <a:t>VPN es una colección de “Sitios” que comparten información común de ruteo. Una VPN debe verse como una comunidad o grupo cerrado de usuarios </a:t>
            </a:r>
            <a:endParaRPr lang="es-ES" dirty="0" smtClean="0"/>
          </a:p>
          <a:p>
            <a:r>
              <a:rPr lang="es-ES" dirty="0" smtClean="0"/>
              <a:t>Un </a:t>
            </a:r>
            <a:r>
              <a:rPr lang="es-ES" dirty="0"/>
              <a:t>“Sitio” puede pertenecer a más de una VPN </a:t>
            </a:r>
            <a:endParaRPr lang="es-ES" dirty="0" smtClean="0"/>
          </a:p>
          <a:p>
            <a:r>
              <a:rPr lang="es-ES" dirty="0" smtClean="0"/>
              <a:t>Cada </a:t>
            </a:r>
            <a:r>
              <a:rPr lang="es-ES" dirty="0"/>
              <a:t>“Sitio” estará asociado a una VRF</a:t>
            </a:r>
          </a:p>
        </p:txBody>
      </p:sp>
    </p:spTree>
    <p:extLst>
      <p:ext uri="{BB962C8B-B14F-4D97-AF65-F5344CB8AC3E}">
        <p14:creationId xmlns:p14="http://schemas.microsoft.com/office/powerpoint/2010/main" val="4076439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51330" y="4082596"/>
            <a:ext cx="8915400" cy="3777622"/>
          </a:xfrm>
        </p:spPr>
        <p:txBody>
          <a:bodyPr/>
          <a:lstStyle/>
          <a:p>
            <a:r>
              <a:rPr lang="es-ES" dirty="0" smtClean="0"/>
              <a:t>Por </a:t>
            </a:r>
            <a:r>
              <a:rPr lang="es-ES" dirty="0"/>
              <a:t>ejemplo, dos empresas que tienen cada una su VPN, pero desean interconectar algún recurso común, pueden hacerlo </a:t>
            </a:r>
            <a:endParaRPr lang="es-ES" dirty="0" smtClean="0"/>
          </a:p>
          <a:p>
            <a:r>
              <a:rPr lang="es-ES" dirty="0" smtClean="0"/>
              <a:t>Si </a:t>
            </a:r>
            <a:r>
              <a:rPr lang="es-ES" dirty="0"/>
              <a:t>dos o más </a:t>
            </a:r>
            <a:r>
              <a:rPr lang="es-ES" dirty="0" err="1"/>
              <a:t>VPNs</a:t>
            </a:r>
            <a:r>
              <a:rPr lang="es-ES" dirty="0"/>
              <a:t> tienen un sitio en común, el espacio de direccionamiento SÍ debe ser único para esas </a:t>
            </a:r>
            <a:r>
              <a:rPr lang="es-ES" dirty="0" err="1"/>
              <a:t>VPNs</a:t>
            </a:r>
            <a:r>
              <a:rPr lang="es-ES" dirty="0"/>
              <a:t> !!</a:t>
            </a:r>
          </a:p>
        </p:txBody>
      </p:sp>
      <p:grpSp>
        <p:nvGrpSpPr>
          <p:cNvPr id="4" name="Group 89505"/>
          <p:cNvGrpSpPr/>
          <p:nvPr/>
        </p:nvGrpSpPr>
        <p:grpSpPr>
          <a:xfrm>
            <a:off x="2654118" y="1531529"/>
            <a:ext cx="6413500" cy="2279650"/>
            <a:chOff x="0" y="0"/>
            <a:chExt cx="6413500" cy="2279650"/>
          </a:xfrm>
        </p:grpSpPr>
        <p:sp>
          <p:nvSpPr>
            <p:cNvPr id="5" name="Shape 7283"/>
            <p:cNvSpPr/>
            <p:nvPr/>
          </p:nvSpPr>
          <p:spPr>
            <a:xfrm>
              <a:off x="598170" y="913130"/>
              <a:ext cx="2768600" cy="1203960"/>
            </a:xfrm>
            <a:custGeom>
              <a:avLst/>
              <a:gdLst/>
              <a:ahLst/>
              <a:cxnLst/>
              <a:rect l="0" t="0" r="0" b="0"/>
              <a:pathLst>
                <a:path w="2768600" h="1203960">
                  <a:moveTo>
                    <a:pt x="1384300" y="0"/>
                  </a:moveTo>
                  <a:cubicBezTo>
                    <a:pt x="2169160" y="0"/>
                    <a:pt x="2768600" y="260350"/>
                    <a:pt x="2768600" y="601980"/>
                  </a:cubicBezTo>
                  <a:cubicBezTo>
                    <a:pt x="2768600" y="943610"/>
                    <a:pt x="2169160" y="1203960"/>
                    <a:pt x="1384300" y="1203960"/>
                  </a:cubicBezTo>
                  <a:cubicBezTo>
                    <a:pt x="599440" y="1203960"/>
                    <a:pt x="0" y="943610"/>
                    <a:pt x="0" y="601980"/>
                  </a:cubicBezTo>
                  <a:cubicBezTo>
                    <a:pt x="0" y="260350"/>
                    <a:pt x="599440" y="0"/>
                    <a:pt x="138430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248E5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Shape 7284"/>
            <p:cNvSpPr/>
            <p:nvPr/>
          </p:nvSpPr>
          <p:spPr>
            <a:xfrm>
              <a:off x="598170" y="91313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248E5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7" name="Shape 7285"/>
            <p:cNvSpPr/>
            <p:nvPr/>
          </p:nvSpPr>
          <p:spPr>
            <a:xfrm>
              <a:off x="3366770" y="211709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248E5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Shape 7286"/>
            <p:cNvSpPr/>
            <p:nvPr/>
          </p:nvSpPr>
          <p:spPr>
            <a:xfrm>
              <a:off x="382270" y="283210"/>
              <a:ext cx="614680" cy="617220"/>
            </a:xfrm>
            <a:custGeom>
              <a:avLst/>
              <a:gdLst/>
              <a:ahLst/>
              <a:cxnLst/>
              <a:rect l="0" t="0" r="0" b="0"/>
              <a:pathLst>
                <a:path w="614680" h="617220">
                  <a:moveTo>
                    <a:pt x="307340" y="0"/>
                  </a:moveTo>
                  <a:cubicBezTo>
                    <a:pt x="481330" y="0"/>
                    <a:pt x="614680" y="133350"/>
                    <a:pt x="614680" y="308610"/>
                  </a:cubicBezTo>
                  <a:cubicBezTo>
                    <a:pt x="614680" y="483870"/>
                    <a:pt x="481330" y="617220"/>
                    <a:pt x="307340" y="617220"/>
                  </a:cubicBezTo>
                  <a:cubicBezTo>
                    <a:pt x="133350" y="617220"/>
                    <a:pt x="0" y="483870"/>
                    <a:pt x="0" y="308610"/>
                  </a:cubicBezTo>
                  <a:cubicBezTo>
                    <a:pt x="0" y="133350"/>
                    <a:pt x="133350" y="0"/>
                    <a:pt x="30734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9" name="Shape 7287"/>
            <p:cNvSpPr/>
            <p:nvPr/>
          </p:nvSpPr>
          <p:spPr>
            <a:xfrm>
              <a:off x="382270" y="28321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0" name="Shape 7288"/>
            <p:cNvSpPr/>
            <p:nvPr/>
          </p:nvSpPr>
          <p:spPr>
            <a:xfrm>
              <a:off x="996950" y="9017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1" name="Rectangle 7289"/>
            <p:cNvSpPr/>
            <p:nvPr/>
          </p:nvSpPr>
          <p:spPr>
            <a:xfrm>
              <a:off x="488950" y="511073"/>
              <a:ext cx="571710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Sitio-1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Shape 7290"/>
            <p:cNvSpPr/>
            <p:nvPr/>
          </p:nvSpPr>
          <p:spPr>
            <a:xfrm>
              <a:off x="2490470" y="1277620"/>
              <a:ext cx="744220" cy="612140"/>
            </a:xfrm>
            <a:custGeom>
              <a:avLst/>
              <a:gdLst/>
              <a:ahLst/>
              <a:cxnLst/>
              <a:rect l="0" t="0" r="0" b="0"/>
              <a:pathLst>
                <a:path w="744220" h="612140">
                  <a:moveTo>
                    <a:pt x="370840" y="0"/>
                  </a:moveTo>
                  <a:cubicBezTo>
                    <a:pt x="582930" y="0"/>
                    <a:pt x="744220" y="132080"/>
                    <a:pt x="744220" y="306070"/>
                  </a:cubicBezTo>
                  <a:cubicBezTo>
                    <a:pt x="744220" y="478790"/>
                    <a:pt x="582930" y="612140"/>
                    <a:pt x="370840" y="612140"/>
                  </a:cubicBezTo>
                  <a:cubicBezTo>
                    <a:pt x="160020" y="612140"/>
                    <a:pt x="0" y="478790"/>
                    <a:pt x="0" y="306070"/>
                  </a:cubicBezTo>
                  <a:cubicBezTo>
                    <a:pt x="0" y="132080"/>
                    <a:pt x="160020" y="0"/>
                    <a:pt x="37084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3" name="Shape 7291"/>
            <p:cNvSpPr/>
            <p:nvPr/>
          </p:nvSpPr>
          <p:spPr>
            <a:xfrm>
              <a:off x="2490470" y="127762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Shape 7292"/>
            <p:cNvSpPr/>
            <p:nvPr/>
          </p:nvSpPr>
          <p:spPr>
            <a:xfrm>
              <a:off x="3234690" y="18897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Rectangle 7293"/>
            <p:cNvSpPr/>
            <p:nvPr/>
          </p:nvSpPr>
          <p:spPr>
            <a:xfrm>
              <a:off x="2664460" y="1501674"/>
              <a:ext cx="571896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Sitio-3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Shape 7294"/>
            <p:cNvSpPr/>
            <p:nvPr/>
          </p:nvSpPr>
          <p:spPr>
            <a:xfrm>
              <a:off x="2578100" y="283210"/>
              <a:ext cx="762000" cy="635000"/>
            </a:xfrm>
            <a:custGeom>
              <a:avLst/>
              <a:gdLst/>
              <a:ahLst/>
              <a:cxnLst/>
              <a:rect l="0" t="0" r="0" b="0"/>
              <a:pathLst>
                <a:path w="762000" h="635000">
                  <a:moveTo>
                    <a:pt x="381000" y="0"/>
                  </a:moveTo>
                  <a:cubicBezTo>
                    <a:pt x="596900" y="0"/>
                    <a:pt x="762000" y="137160"/>
                    <a:pt x="762000" y="317500"/>
                  </a:cubicBezTo>
                  <a:cubicBezTo>
                    <a:pt x="762000" y="497840"/>
                    <a:pt x="596900" y="635000"/>
                    <a:pt x="381000" y="635000"/>
                  </a:cubicBezTo>
                  <a:cubicBezTo>
                    <a:pt x="165100" y="635000"/>
                    <a:pt x="0" y="497840"/>
                    <a:pt x="0" y="317500"/>
                  </a:cubicBezTo>
                  <a:cubicBezTo>
                    <a:pt x="0" y="137160"/>
                    <a:pt x="165100" y="0"/>
                    <a:pt x="38100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Shape 7295"/>
            <p:cNvSpPr/>
            <p:nvPr/>
          </p:nvSpPr>
          <p:spPr>
            <a:xfrm>
              <a:off x="2578100" y="28321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Shape 7296"/>
            <p:cNvSpPr/>
            <p:nvPr/>
          </p:nvSpPr>
          <p:spPr>
            <a:xfrm>
              <a:off x="3340100" y="9194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angle 7297"/>
            <p:cNvSpPr/>
            <p:nvPr/>
          </p:nvSpPr>
          <p:spPr>
            <a:xfrm>
              <a:off x="2759710" y="519963"/>
              <a:ext cx="570409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Sitio-4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Shape 7298"/>
            <p:cNvSpPr/>
            <p:nvPr/>
          </p:nvSpPr>
          <p:spPr>
            <a:xfrm>
              <a:off x="694690" y="1228090"/>
              <a:ext cx="750570" cy="661670"/>
            </a:xfrm>
            <a:custGeom>
              <a:avLst/>
              <a:gdLst/>
              <a:ahLst/>
              <a:cxnLst/>
              <a:rect l="0" t="0" r="0" b="0"/>
              <a:pathLst>
                <a:path w="750570" h="661670">
                  <a:moveTo>
                    <a:pt x="374650" y="0"/>
                  </a:moveTo>
                  <a:cubicBezTo>
                    <a:pt x="588010" y="0"/>
                    <a:pt x="750570" y="143510"/>
                    <a:pt x="750570" y="330200"/>
                  </a:cubicBezTo>
                  <a:cubicBezTo>
                    <a:pt x="750570" y="518160"/>
                    <a:pt x="588010" y="661670"/>
                    <a:pt x="374650" y="661670"/>
                  </a:cubicBezTo>
                  <a:cubicBezTo>
                    <a:pt x="162560" y="661670"/>
                    <a:pt x="0" y="518160"/>
                    <a:pt x="0" y="330200"/>
                  </a:cubicBezTo>
                  <a:cubicBezTo>
                    <a:pt x="0" y="143510"/>
                    <a:pt x="162560" y="0"/>
                    <a:pt x="37465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Shape 7299"/>
            <p:cNvSpPr/>
            <p:nvPr/>
          </p:nvSpPr>
          <p:spPr>
            <a:xfrm>
              <a:off x="694690" y="122809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2" name="Shape 7300"/>
            <p:cNvSpPr/>
            <p:nvPr/>
          </p:nvSpPr>
          <p:spPr>
            <a:xfrm>
              <a:off x="1445260" y="18897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Rectangle 7301"/>
            <p:cNvSpPr/>
            <p:nvPr/>
          </p:nvSpPr>
          <p:spPr>
            <a:xfrm>
              <a:off x="871220" y="1476274"/>
              <a:ext cx="570409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Sitio-2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Shape 7302"/>
            <p:cNvSpPr/>
            <p:nvPr/>
          </p:nvSpPr>
          <p:spPr>
            <a:xfrm>
              <a:off x="0" y="132080"/>
              <a:ext cx="1593850" cy="2146300"/>
            </a:xfrm>
            <a:custGeom>
              <a:avLst/>
              <a:gdLst/>
              <a:ahLst/>
              <a:cxnLst/>
              <a:rect l="0" t="0" r="0" b="0"/>
              <a:pathLst>
                <a:path w="1593850" h="2146300">
                  <a:moveTo>
                    <a:pt x="797560" y="0"/>
                  </a:moveTo>
                  <a:cubicBezTo>
                    <a:pt x="1249680" y="0"/>
                    <a:pt x="1593850" y="464820"/>
                    <a:pt x="1593850" y="1073150"/>
                  </a:cubicBezTo>
                  <a:cubicBezTo>
                    <a:pt x="1593850" y="1681480"/>
                    <a:pt x="1249680" y="2146300"/>
                    <a:pt x="797560" y="2146300"/>
                  </a:cubicBezTo>
                  <a:cubicBezTo>
                    <a:pt x="345440" y="2146300"/>
                    <a:pt x="0" y="1681480"/>
                    <a:pt x="0" y="1073150"/>
                  </a:cubicBezTo>
                  <a:cubicBezTo>
                    <a:pt x="0" y="464820"/>
                    <a:pt x="345440" y="0"/>
                    <a:pt x="79756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8AA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5" name="Shape 7303"/>
            <p:cNvSpPr/>
            <p:nvPr/>
          </p:nvSpPr>
          <p:spPr>
            <a:xfrm>
              <a:off x="0" y="1320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8AA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6" name="Shape 7304"/>
            <p:cNvSpPr/>
            <p:nvPr/>
          </p:nvSpPr>
          <p:spPr>
            <a:xfrm>
              <a:off x="1595120" y="22796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8AA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7" name="Rectangle 7307"/>
            <p:cNvSpPr/>
            <p:nvPr/>
          </p:nvSpPr>
          <p:spPr>
            <a:xfrm>
              <a:off x="1760220" y="1732746"/>
              <a:ext cx="630575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200" b="1">
                  <a:solidFill>
                    <a:srgbClr val="248E5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VPN-C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Shape 7308"/>
            <p:cNvSpPr/>
            <p:nvPr/>
          </p:nvSpPr>
          <p:spPr>
            <a:xfrm>
              <a:off x="2200910" y="0"/>
              <a:ext cx="1595120" cy="2266950"/>
            </a:xfrm>
            <a:custGeom>
              <a:avLst/>
              <a:gdLst/>
              <a:ahLst/>
              <a:cxnLst/>
              <a:rect l="0" t="0" r="0" b="0"/>
              <a:pathLst>
                <a:path w="1595120" h="2266950">
                  <a:moveTo>
                    <a:pt x="797560" y="0"/>
                  </a:moveTo>
                  <a:cubicBezTo>
                    <a:pt x="1249680" y="0"/>
                    <a:pt x="1595120" y="491490"/>
                    <a:pt x="1595120" y="1134110"/>
                  </a:cubicBezTo>
                  <a:cubicBezTo>
                    <a:pt x="1595120" y="1776730"/>
                    <a:pt x="1249680" y="2266950"/>
                    <a:pt x="797560" y="2266950"/>
                  </a:cubicBezTo>
                  <a:cubicBezTo>
                    <a:pt x="345440" y="2266950"/>
                    <a:pt x="0" y="1776730"/>
                    <a:pt x="0" y="1134110"/>
                  </a:cubicBezTo>
                  <a:cubicBezTo>
                    <a:pt x="0" y="491490"/>
                    <a:pt x="345440" y="0"/>
                    <a:pt x="79756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CF0E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29" name="Shape 7309"/>
            <p:cNvSpPr/>
            <p:nvPr/>
          </p:nvSpPr>
          <p:spPr>
            <a:xfrm>
              <a:off x="2200910" y="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CF0E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0" name="Shape 7310"/>
            <p:cNvSpPr/>
            <p:nvPr/>
          </p:nvSpPr>
          <p:spPr>
            <a:xfrm>
              <a:off x="3796030" y="22669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CF0E3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1" name="Shape 7311"/>
            <p:cNvSpPr/>
            <p:nvPr/>
          </p:nvSpPr>
          <p:spPr>
            <a:xfrm>
              <a:off x="4819650" y="0"/>
              <a:ext cx="1593850" cy="2266950"/>
            </a:xfrm>
            <a:custGeom>
              <a:avLst/>
              <a:gdLst/>
              <a:ahLst/>
              <a:cxnLst/>
              <a:rect l="0" t="0" r="0" b="0"/>
              <a:pathLst>
                <a:path w="1593850" h="2266950">
                  <a:moveTo>
                    <a:pt x="796290" y="0"/>
                  </a:moveTo>
                  <a:cubicBezTo>
                    <a:pt x="1248410" y="0"/>
                    <a:pt x="1593850" y="491490"/>
                    <a:pt x="1593850" y="1134110"/>
                  </a:cubicBezTo>
                  <a:cubicBezTo>
                    <a:pt x="1593850" y="1776730"/>
                    <a:pt x="1248410" y="2266950"/>
                    <a:pt x="796290" y="2266950"/>
                  </a:cubicBezTo>
                  <a:cubicBezTo>
                    <a:pt x="344170" y="2266950"/>
                    <a:pt x="0" y="1776730"/>
                    <a:pt x="0" y="1134110"/>
                  </a:cubicBezTo>
                  <a:cubicBezTo>
                    <a:pt x="0" y="491490"/>
                    <a:pt x="344170" y="0"/>
                    <a:pt x="79629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99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2" name="Shape 7312"/>
            <p:cNvSpPr/>
            <p:nvPr/>
          </p:nvSpPr>
          <p:spPr>
            <a:xfrm>
              <a:off x="4819650" y="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99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3" name="Shape 7313"/>
            <p:cNvSpPr/>
            <p:nvPr/>
          </p:nvSpPr>
          <p:spPr>
            <a:xfrm>
              <a:off x="6413500" y="226822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99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4" name="Shape 7314"/>
            <p:cNvSpPr/>
            <p:nvPr/>
          </p:nvSpPr>
          <p:spPr>
            <a:xfrm>
              <a:off x="5196840" y="189230"/>
              <a:ext cx="762000" cy="636270"/>
            </a:xfrm>
            <a:custGeom>
              <a:avLst/>
              <a:gdLst/>
              <a:ahLst/>
              <a:cxnLst/>
              <a:rect l="0" t="0" r="0" b="0"/>
              <a:pathLst>
                <a:path w="762000" h="636270">
                  <a:moveTo>
                    <a:pt x="381000" y="0"/>
                  </a:moveTo>
                  <a:cubicBezTo>
                    <a:pt x="596900" y="0"/>
                    <a:pt x="762000" y="138430"/>
                    <a:pt x="762000" y="318770"/>
                  </a:cubicBezTo>
                  <a:cubicBezTo>
                    <a:pt x="762000" y="497840"/>
                    <a:pt x="596900" y="636270"/>
                    <a:pt x="381000" y="636270"/>
                  </a:cubicBezTo>
                  <a:cubicBezTo>
                    <a:pt x="165100" y="636270"/>
                    <a:pt x="0" y="497840"/>
                    <a:pt x="0" y="318770"/>
                  </a:cubicBezTo>
                  <a:cubicBezTo>
                    <a:pt x="0" y="138430"/>
                    <a:pt x="165100" y="0"/>
                    <a:pt x="38100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5" name="Shape 7315"/>
            <p:cNvSpPr/>
            <p:nvPr/>
          </p:nvSpPr>
          <p:spPr>
            <a:xfrm>
              <a:off x="5196840" y="18923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6" name="Shape 7316"/>
            <p:cNvSpPr/>
            <p:nvPr/>
          </p:nvSpPr>
          <p:spPr>
            <a:xfrm>
              <a:off x="5960110" y="8255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7" name="Rectangle 7317"/>
            <p:cNvSpPr/>
            <p:nvPr/>
          </p:nvSpPr>
          <p:spPr>
            <a:xfrm>
              <a:off x="5378450" y="425983"/>
              <a:ext cx="570409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Sitio-1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Shape 7318"/>
            <p:cNvSpPr/>
            <p:nvPr/>
          </p:nvSpPr>
          <p:spPr>
            <a:xfrm>
              <a:off x="5196840" y="1228090"/>
              <a:ext cx="762000" cy="636270"/>
            </a:xfrm>
            <a:custGeom>
              <a:avLst/>
              <a:gdLst/>
              <a:ahLst/>
              <a:cxnLst/>
              <a:rect l="0" t="0" r="0" b="0"/>
              <a:pathLst>
                <a:path w="762000" h="636270">
                  <a:moveTo>
                    <a:pt x="381000" y="0"/>
                  </a:moveTo>
                  <a:cubicBezTo>
                    <a:pt x="596900" y="0"/>
                    <a:pt x="762000" y="138430"/>
                    <a:pt x="762000" y="318770"/>
                  </a:cubicBezTo>
                  <a:cubicBezTo>
                    <a:pt x="762000" y="497840"/>
                    <a:pt x="596900" y="636270"/>
                    <a:pt x="381000" y="636270"/>
                  </a:cubicBezTo>
                  <a:cubicBezTo>
                    <a:pt x="165100" y="636270"/>
                    <a:pt x="0" y="497840"/>
                    <a:pt x="0" y="318770"/>
                  </a:cubicBezTo>
                  <a:cubicBezTo>
                    <a:pt x="0" y="138430"/>
                    <a:pt x="165100" y="0"/>
                    <a:pt x="381000" y="0"/>
                  </a:cubicBez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39" name="Shape 7319"/>
            <p:cNvSpPr/>
            <p:nvPr/>
          </p:nvSpPr>
          <p:spPr>
            <a:xfrm>
              <a:off x="5196840" y="122809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40" name="Shape 7320"/>
            <p:cNvSpPr/>
            <p:nvPr/>
          </p:nvSpPr>
          <p:spPr>
            <a:xfrm>
              <a:off x="5960110" y="1864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25518" cap="sq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S"/>
            </a:p>
          </p:txBody>
        </p:sp>
        <p:sp>
          <p:nvSpPr>
            <p:cNvPr id="41" name="Rectangle 7321"/>
            <p:cNvSpPr/>
            <p:nvPr/>
          </p:nvSpPr>
          <p:spPr>
            <a:xfrm>
              <a:off x="5378450" y="1464843"/>
              <a:ext cx="570409" cy="2075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Sitio-2</a:t>
              </a:r>
              <a:endParaRPr lang="es-E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2115729" y="220345"/>
            <a:ext cx="775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Modelo de conexión MPLS/VPN</a:t>
            </a:r>
          </a:p>
        </p:txBody>
      </p:sp>
    </p:spTree>
    <p:extLst>
      <p:ext uri="{BB962C8B-B14F-4D97-AF65-F5344CB8AC3E}">
        <p14:creationId xmlns:p14="http://schemas.microsoft.com/office/powerpoint/2010/main" val="187289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9338"/>
          <p:cNvPicPr/>
          <p:nvPr/>
        </p:nvPicPr>
        <p:blipFill>
          <a:blip r:embed="rId2"/>
          <a:stretch>
            <a:fillRect/>
          </a:stretch>
        </p:blipFill>
        <p:spPr>
          <a:xfrm>
            <a:off x="1804760" y="1184275"/>
            <a:ext cx="8919845" cy="556922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34640" y="431074"/>
            <a:ext cx="6495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Modelo de conexión MPLS/VPN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7315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de MPLS/VPN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/>
              <a:t>red del proveedor debe estar corriendo MPLS entre sus nodos, con algún método de propagación de etiquetas (ej. LDP, o ingeniería de tráfico) </a:t>
            </a:r>
            <a:endParaRPr lang="es-ES" dirty="0" smtClean="0"/>
          </a:p>
          <a:p>
            <a:r>
              <a:rPr lang="es-ES" dirty="0" smtClean="0"/>
              <a:t>Tendremos </a:t>
            </a:r>
            <a:r>
              <a:rPr lang="es-ES" dirty="0"/>
              <a:t>algún protocolo de enrutamiento interno para intercambiar rutas IP entre los nodos de esta red, de forma que todos los enrutadores sean alcanzables </a:t>
            </a:r>
            <a:endParaRPr lang="es-ES" dirty="0" smtClean="0"/>
          </a:p>
          <a:p>
            <a:r>
              <a:rPr lang="es-ES" dirty="0" smtClean="0"/>
              <a:t>Utilizaremos </a:t>
            </a:r>
            <a:r>
              <a:rPr lang="es-ES" dirty="0"/>
              <a:t>BGP interno para intercambiar las rutas de las distintas </a:t>
            </a:r>
            <a:r>
              <a:rPr lang="es-ES" dirty="0" err="1"/>
              <a:t>VRFs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503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6680" y="522516"/>
            <a:ext cx="8118271" cy="796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/>
              <a:t>Funcionamiento de MPLS/VPN</a:t>
            </a:r>
          </a:p>
        </p:txBody>
      </p:sp>
      <p:pic>
        <p:nvPicPr>
          <p:cNvPr id="4" name="Picture 89340"/>
          <p:cNvPicPr/>
          <p:nvPr/>
        </p:nvPicPr>
        <p:blipFill>
          <a:blip r:embed="rId2"/>
          <a:stretch>
            <a:fillRect/>
          </a:stretch>
        </p:blipFill>
        <p:spPr>
          <a:xfrm>
            <a:off x="1705791" y="2114005"/>
            <a:ext cx="851916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6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9795" y="624110"/>
            <a:ext cx="9884818" cy="1280890"/>
          </a:xfrm>
        </p:spPr>
        <p:txBody>
          <a:bodyPr/>
          <a:lstStyle/>
          <a:p>
            <a:r>
              <a:rPr lang="es-ES" dirty="0"/>
              <a:t>Separación del tráfico mediante etiquetas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● Podría utilizar un camino de etiquetas en la red para cada par de sitios de la VPN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– Cantidad de caminos crece como n2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– </a:t>
            </a:r>
            <a:r>
              <a:rPr lang="es-ES" dirty="0"/>
              <a:t>Los enrutadores “P” deben participar del establecimiento de estos </a:t>
            </a:r>
            <a:r>
              <a:rPr lang="es-ES" dirty="0" smtClean="0"/>
              <a:t>	caminos </a:t>
            </a:r>
          </a:p>
          <a:p>
            <a:pPr marL="0" indent="0">
              <a:buNone/>
            </a:pPr>
            <a:r>
              <a:rPr lang="es-ES" dirty="0" smtClean="0"/>
              <a:t>		Queremos </a:t>
            </a:r>
            <a:r>
              <a:rPr lang="es-ES" dirty="0"/>
              <a:t>que los enrutadores P no sepan nada de las VPNS </a:t>
            </a:r>
            <a:endParaRPr lang="es-ES" dirty="0" smtClean="0"/>
          </a:p>
          <a:p>
            <a:r>
              <a:rPr lang="es-ES" dirty="0" smtClean="0"/>
              <a:t>● </a:t>
            </a:r>
            <a:r>
              <a:rPr lang="es-ES" dirty="0"/>
              <a:t>Solución: </a:t>
            </a:r>
            <a:r>
              <a:rPr lang="es-ES" dirty="0" err="1"/>
              <a:t>stack</a:t>
            </a:r>
            <a:r>
              <a:rPr lang="es-ES" dirty="0"/>
              <a:t> de 2 etiquetas</a:t>
            </a:r>
          </a:p>
        </p:txBody>
      </p:sp>
    </p:spTree>
    <p:extLst>
      <p:ext uri="{BB962C8B-B14F-4D97-AF65-F5344CB8AC3E}">
        <p14:creationId xmlns:p14="http://schemas.microsoft.com/office/powerpoint/2010/main" val="382235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1051" y="624110"/>
            <a:ext cx="9623561" cy="1280890"/>
          </a:xfrm>
        </p:spPr>
        <p:txBody>
          <a:bodyPr/>
          <a:lstStyle/>
          <a:p>
            <a:r>
              <a:rPr lang="es-ES" dirty="0"/>
              <a:t>Distribución de etiquetas y rutas de VPN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98171" y="2133600"/>
            <a:ext cx="9806441" cy="3777622"/>
          </a:xfrm>
        </p:spPr>
        <p:txBody>
          <a:bodyPr/>
          <a:lstStyle/>
          <a:p>
            <a:r>
              <a:rPr lang="es-ES" dirty="0"/>
              <a:t>● Se distribuyen mediante extensiones a BGP (BGP Multiprotocolo</a:t>
            </a:r>
            <a:r>
              <a:rPr lang="es-ES" dirty="0" smtClean="0"/>
              <a:t>)</a:t>
            </a:r>
          </a:p>
          <a:p>
            <a:r>
              <a:rPr lang="es-ES" dirty="0" smtClean="0"/>
              <a:t> </a:t>
            </a:r>
            <a:r>
              <a:rPr lang="es-ES" dirty="0"/>
              <a:t>● Todos los PE deben estar interconectados por </a:t>
            </a:r>
            <a:r>
              <a:rPr lang="es-ES" dirty="0" err="1"/>
              <a:t>iBGP</a:t>
            </a:r>
            <a:r>
              <a:rPr lang="es-ES" dirty="0"/>
              <a:t> </a:t>
            </a:r>
            <a:endParaRPr lang="es-ES" dirty="0" smtClean="0"/>
          </a:p>
          <a:p>
            <a:r>
              <a:rPr lang="es-ES" dirty="0" smtClean="0"/>
              <a:t>● </a:t>
            </a:r>
            <a:r>
              <a:rPr lang="es-ES" dirty="0"/>
              <a:t>Se pueden utilizar las técnicas que vimos para escalar BGP (</a:t>
            </a:r>
            <a:r>
              <a:rPr lang="es-ES" dirty="0" err="1"/>
              <a:t>route</a:t>
            </a:r>
            <a:r>
              <a:rPr lang="es-ES" dirty="0"/>
              <a:t> </a:t>
            </a:r>
            <a:r>
              <a:rPr lang="es-ES" dirty="0" err="1"/>
              <a:t>reflectors</a:t>
            </a:r>
            <a:r>
              <a:rPr lang="es-ES" dirty="0"/>
              <a:t>, confederaciones)</a:t>
            </a:r>
          </a:p>
        </p:txBody>
      </p:sp>
    </p:spTree>
    <p:extLst>
      <p:ext uri="{BB962C8B-B14F-4D97-AF65-F5344CB8AC3E}">
        <p14:creationId xmlns:p14="http://schemas.microsoft.com/office/powerpoint/2010/main" val="298744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Algunas características de MPLS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923120" y="141516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Se “inserta” entre capa 2 y capa 3.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Es independiente de los protocolos de capa 2 y 3: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Puede transportar paquetes IP o paquetes no-IP (“multiprotocol”)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Puede transportar paquetes IP sobre redes no-IP.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Interactúa con protocolos existentes (RSVP, OSPF)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Soporta ATM, Frame-Relay y Ethernet y PPP</a:t>
            </a:r>
          </a:p>
        </p:txBody>
      </p:sp>
      <p:pic>
        <p:nvPicPr>
          <p:cNvPr id="149" name="Picture 464"/>
          <p:cNvPicPr/>
          <p:nvPr/>
        </p:nvPicPr>
        <p:blipFill>
          <a:blip r:embed="rId2"/>
          <a:stretch/>
        </p:blipFill>
        <p:spPr>
          <a:xfrm>
            <a:off x="4799520" y="3971160"/>
            <a:ext cx="6704640" cy="2887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92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Unicidad de las direcciones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● BGP siempre anuncia una ruta por destino </a:t>
            </a:r>
            <a:endParaRPr lang="es-ES" dirty="0" smtClean="0"/>
          </a:p>
          <a:p>
            <a:r>
              <a:rPr lang="es-ES" dirty="0" smtClean="0"/>
              <a:t>● </a:t>
            </a:r>
            <a:r>
              <a:rPr lang="es-ES" dirty="0"/>
              <a:t>¿Qué pasa si dos clientes usan la misma red? – BGP anunciará sólo una ruta: PROBLEMA </a:t>
            </a:r>
            <a:endParaRPr lang="es-ES" dirty="0" smtClean="0"/>
          </a:p>
          <a:p>
            <a:r>
              <a:rPr lang="es-ES" dirty="0" smtClean="0"/>
              <a:t>● </a:t>
            </a:r>
            <a:r>
              <a:rPr lang="es-ES" dirty="0"/>
              <a:t>Se define un nuevo espacio de direcciones (</a:t>
            </a:r>
            <a:r>
              <a:rPr lang="es-ES" dirty="0" err="1"/>
              <a:t>addressfamily</a:t>
            </a:r>
            <a:r>
              <a:rPr lang="es-ES" dirty="0"/>
              <a:t>), VPNv4, a partir de un atributo </a:t>
            </a:r>
            <a:r>
              <a:rPr lang="es-ES" dirty="0" err="1"/>
              <a:t>Route</a:t>
            </a:r>
            <a:r>
              <a:rPr lang="es-ES" dirty="0"/>
              <a:t> </a:t>
            </a:r>
            <a:r>
              <a:rPr lang="es-ES" dirty="0" err="1"/>
              <a:t>Distinguisher</a:t>
            </a:r>
            <a:r>
              <a:rPr lang="es-ES" dirty="0"/>
              <a:t> (RD): VPNv4 : </a:t>
            </a:r>
            <a:r>
              <a:rPr lang="es-ES" dirty="0" err="1"/>
              <a:t>Route</a:t>
            </a:r>
            <a:r>
              <a:rPr lang="es-ES" dirty="0"/>
              <a:t> </a:t>
            </a:r>
            <a:r>
              <a:rPr lang="es-ES" dirty="0" err="1"/>
              <a:t>distinguisher</a:t>
            </a:r>
            <a:r>
              <a:rPr lang="es-ES" dirty="0"/>
              <a:t> (64 bits) + IPv4 (32 bits)</a:t>
            </a:r>
          </a:p>
        </p:txBody>
      </p:sp>
    </p:spTree>
    <p:extLst>
      <p:ext uri="{BB962C8B-B14F-4D97-AF65-F5344CB8AC3E}">
        <p14:creationId xmlns:p14="http://schemas.microsoft.com/office/powerpoint/2010/main" val="3676256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566800" y="1277252"/>
            <a:ext cx="8911687" cy="1280890"/>
          </a:xfrm>
        </p:spPr>
        <p:txBody>
          <a:bodyPr/>
          <a:lstStyle/>
          <a:p>
            <a:r>
              <a:rPr lang="es-ES" dirty="0"/>
              <a:t>MPLS </a:t>
            </a:r>
            <a:r>
              <a:rPr lang="es-ES" dirty="0" err="1"/>
              <a:t>Traffic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4354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MPLS-TE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" dirty="0" smtClean="0"/>
          </a:p>
          <a:p>
            <a:r>
              <a:rPr lang="es-ES" dirty="0" smtClean="0"/>
              <a:t>TE</a:t>
            </a:r>
            <a:r>
              <a:rPr lang="es-ES" dirty="0"/>
              <a:t>: optimizar el uso de los recursos de red situando el tráfico en los enlaces deseados. 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 </a:t>
            </a:r>
            <a:r>
              <a:rPr lang="es-ES" dirty="0"/>
              <a:t>Calcular un camino de un origen a un destino sujeto a una serie de restricciones y reenviar el tráfico por dicho camino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 smtClean="0"/>
              <a:t>	 </a:t>
            </a:r>
            <a:r>
              <a:rPr lang="es-ES" dirty="0"/>
              <a:t>Se basa en el encaminamiento </a:t>
            </a:r>
            <a:r>
              <a:rPr lang="es-ES" dirty="0" smtClean="0"/>
              <a:t>explícito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/>
              <a:t>MPLS es una tecnología útil para TE, proporciona simplicidad operacional 	y flexibilidad para políticas TE complejas.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3525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TE posibilita a los </a:t>
            </a:r>
            <a:r>
              <a:rPr lang="es-ES" dirty="0" smtClean="0"/>
              <a:t>operadores </a:t>
            </a:r>
            <a:r>
              <a:rPr lang="es-ES" dirty="0"/>
              <a:t>de red</a:t>
            </a:r>
            <a:r>
              <a:rPr lang="es-ES" dirty="0" smtClean="0"/>
              <a:t>:</a:t>
            </a:r>
          </a:p>
          <a:p>
            <a:r>
              <a:rPr lang="es-ES" dirty="0"/>
              <a:t>Mejorar/optimizar la utilización de los recursos de red, </a:t>
            </a:r>
            <a:endParaRPr lang="es-ES" dirty="0" smtClean="0"/>
          </a:p>
          <a:p>
            <a:r>
              <a:rPr lang="es-ES" dirty="0"/>
              <a:t>Garantizar que el trayecto que siga el tráfico cumpla con determinadas características</a:t>
            </a:r>
            <a:r>
              <a:rPr lang="es-ES" dirty="0" smtClean="0"/>
              <a:t>.</a:t>
            </a:r>
          </a:p>
          <a:p>
            <a:r>
              <a:rPr lang="es-ES" dirty="0"/>
              <a:t>Garantizar que los recursos necesarios estén disponibles en todo el </a:t>
            </a:r>
            <a:r>
              <a:rPr lang="es-ES" dirty="0" smtClean="0"/>
              <a:t>trayecto</a:t>
            </a:r>
          </a:p>
          <a:p>
            <a:r>
              <a:rPr lang="es-ES" dirty="0"/>
              <a:t>Determinar el tráfico prioritario en momentos de limitación de </a:t>
            </a:r>
            <a:r>
              <a:rPr lang="es-ES" dirty="0" smtClean="0"/>
              <a:t>recursos</a:t>
            </a:r>
          </a:p>
          <a:p>
            <a:r>
              <a:rPr lang="es-ES" dirty="0"/>
              <a:t>Aumentar los ingresos mediante la oferta de nuevos servicios.</a:t>
            </a:r>
          </a:p>
        </p:txBody>
      </p:sp>
    </p:spTree>
    <p:extLst>
      <p:ext uri="{BB962C8B-B14F-4D97-AF65-F5344CB8AC3E}">
        <p14:creationId xmlns:p14="http://schemas.microsoft.com/office/powerpoint/2010/main" val="46149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3041" y="624110"/>
            <a:ext cx="10593976" cy="1280890"/>
          </a:xfrm>
        </p:spPr>
        <p:txBody>
          <a:bodyPr/>
          <a:lstStyle/>
          <a:p>
            <a:r>
              <a:rPr lang="es-ES" dirty="0" smtClean="0"/>
              <a:t>Ingeniería </a:t>
            </a:r>
            <a:r>
              <a:rPr lang="es-ES" dirty="0"/>
              <a:t>de tráfico con MPLS (MPLS – TE) se basa </a:t>
            </a:r>
            <a:r>
              <a:rPr lang="es-ES" dirty="0" smtClean="0"/>
              <a:t>en: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Determinación </a:t>
            </a:r>
            <a:r>
              <a:rPr lang="es-ES" dirty="0"/>
              <a:t>del trayecto con determinadas restricciones que debe seguir el tráfico entre LSR de entrada y LSR de salida.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 </a:t>
            </a:r>
            <a:r>
              <a:rPr lang="es-ES" dirty="0"/>
              <a:t>En base a las capacidades de encaminamiento explícito de MPLS a </a:t>
            </a:r>
            <a:r>
              <a:rPr lang="es-ES" dirty="0" smtClean="0"/>
              <a:t>	partir </a:t>
            </a:r>
            <a:r>
              <a:rPr lang="es-ES" dirty="0"/>
              <a:t>de la fuente, con CR-LDP o RSVP-TE. </a:t>
            </a:r>
            <a:endParaRPr lang="es-ES" dirty="0" smtClean="0"/>
          </a:p>
          <a:p>
            <a:r>
              <a:rPr lang="es-ES" dirty="0" smtClean="0"/>
              <a:t>Reenvío </a:t>
            </a:r>
            <a:r>
              <a:rPr lang="es-ES" dirty="0"/>
              <a:t>del tráfico por el trayecto LSP establecido.</a:t>
            </a:r>
          </a:p>
        </p:txBody>
      </p:sp>
    </p:spTree>
    <p:extLst>
      <p:ext uri="{BB962C8B-B14F-4D97-AF65-F5344CB8AC3E}">
        <p14:creationId xmlns:p14="http://schemas.microsoft.com/office/powerpoint/2010/main" val="2405123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prioridades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MPLS </a:t>
            </a:r>
            <a:r>
              <a:rPr lang="es-ES" dirty="0"/>
              <a:t>emplea prioridades para los </a:t>
            </a:r>
            <a:r>
              <a:rPr lang="es-ES" dirty="0" err="1"/>
              <a:t>LSPs</a:t>
            </a:r>
            <a:r>
              <a:rPr lang="es-ES" dirty="0"/>
              <a:t>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smtClean="0"/>
              <a:t>Objetivo</a:t>
            </a:r>
            <a:r>
              <a:rPr lang="es-ES" dirty="0"/>
              <a:t>: marcar la importancia de los </a:t>
            </a:r>
            <a:r>
              <a:rPr lang="es-ES" dirty="0" err="1"/>
              <a:t>LSPs</a:t>
            </a:r>
            <a:r>
              <a:rPr lang="es-ES" dirty="0"/>
              <a:t> en la red para poder </a:t>
            </a:r>
            <a:r>
              <a:rPr lang="es-ES" dirty="0" smtClean="0"/>
              <a:t>				realizar </a:t>
            </a:r>
            <a:r>
              <a:rPr lang="es-ES" dirty="0"/>
              <a:t>desalojos. </a:t>
            </a:r>
            <a:endParaRPr lang="es-ES" dirty="0" smtClean="0"/>
          </a:p>
          <a:p>
            <a:r>
              <a:rPr lang="es-ES" dirty="0" smtClean="0"/>
              <a:t>Garantiza</a:t>
            </a:r>
            <a:r>
              <a:rPr lang="es-ES" dirty="0"/>
              <a:t>: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En </a:t>
            </a:r>
            <a:r>
              <a:rPr lang="es-ES" dirty="0"/>
              <a:t>ausencia de </a:t>
            </a:r>
            <a:r>
              <a:rPr lang="es-ES" dirty="0" err="1"/>
              <a:t>LSPs</a:t>
            </a:r>
            <a:r>
              <a:rPr lang="es-ES" dirty="0"/>
              <a:t> importantes, los </a:t>
            </a:r>
            <a:r>
              <a:rPr lang="es-ES" dirty="0" err="1"/>
              <a:t>LSPs</a:t>
            </a:r>
            <a:r>
              <a:rPr lang="es-ES" dirty="0"/>
              <a:t> menos importantes pueden </a:t>
            </a:r>
            <a:r>
              <a:rPr lang="es-ES" dirty="0" smtClean="0"/>
              <a:t>			reservar </a:t>
            </a:r>
            <a:r>
              <a:rPr lang="es-ES" dirty="0"/>
              <a:t>recursos.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		Un </a:t>
            </a:r>
            <a:r>
              <a:rPr lang="es-ES" dirty="0"/>
              <a:t>LSP importante siempre se establece por el camino óptimo, </a:t>
            </a:r>
            <a:r>
              <a:rPr lang="es-ES" dirty="0" smtClean="0"/>
              <a:t>				independientemente </a:t>
            </a:r>
            <a:r>
              <a:rPr lang="es-ES" dirty="0"/>
              <a:t>de si existen otros </a:t>
            </a:r>
            <a:r>
              <a:rPr lang="es-ES" dirty="0" err="1"/>
              <a:t>LSPs</a:t>
            </a:r>
            <a:r>
              <a:rPr lang="es-ES" dirty="0"/>
              <a:t> menos importantes.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		Cuando </a:t>
            </a:r>
            <a:r>
              <a:rPr lang="es-ES" dirty="0"/>
              <a:t>se necesita reencaminar (debido a un fallo) los </a:t>
            </a:r>
            <a:r>
              <a:rPr lang="es-ES" dirty="0" err="1"/>
              <a:t>LSPs</a:t>
            </a:r>
            <a:r>
              <a:rPr lang="es-ES" dirty="0"/>
              <a:t> </a:t>
            </a:r>
            <a:r>
              <a:rPr lang="es-ES" dirty="0" smtClean="0"/>
              <a:t>					importantes </a:t>
            </a:r>
            <a:r>
              <a:rPr lang="es-ES" dirty="0"/>
              <a:t>tienen una mayor probabilidad de encontrar un camino </a:t>
            </a:r>
            <a:r>
              <a:rPr lang="es-ES" dirty="0" smtClean="0"/>
              <a:t>			alternativo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741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CR-LDP </a:t>
            </a:r>
            <a:r>
              <a:rPr lang="es-ES" dirty="0"/>
              <a:t>y RSVP-TE definen dos tipos de prioridades: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De </a:t>
            </a:r>
            <a:r>
              <a:rPr lang="es-ES" dirty="0"/>
              <a:t>establecimiento (</a:t>
            </a:r>
            <a:r>
              <a:rPr lang="es-ES" dirty="0" err="1"/>
              <a:t>setup</a:t>
            </a:r>
            <a:r>
              <a:rPr lang="es-ES" dirty="0"/>
              <a:t>):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Controla </a:t>
            </a:r>
            <a:r>
              <a:rPr lang="es-ES" dirty="0"/>
              <a:t>el acceso a los recursos durante el establecimiento del LSP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De </a:t>
            </a:r>
            <a:r>
              <a:rPr lang="es-ES" dirty="0"/>
              <a:t>mantenimiento (</a:t>
            </a:r>
            <a:r>
              <a:rPr lang="es-ES" dirty="0" err="1"/>
              <a:t>hold</a:t>
            </a:r>
            <a:r>
              <a:rPr lang="es-ES" dirty="0" smtClean="0"/>
              <a:t>):</a:t>
            </a:r>
          </a:p>
          <a:p>
            <a:pPr marL="0" indent="0">
              <a:buNone/>
            </a:pPr>
            <a:r>
              <a:rPr lang="es-ES" dirty="0" smtClean="0"/>
              <a:t>		Controla </a:t>
            </a:r>
            <a:r>
              <a:rPr lang="es-ES" dirty="0"/>
              <a:t>el acceso a los recursos de un LSP que ya está establecido</a:t>
            </a:r>
            <a:r>
              <a:rPr lang="es-ES" dirty="0" smtClean="0"/>
              <a:t>.</a:t>
            </a:r>
          </a:p>
          <a:p>
            <a:r>
              <a:rPr lang="es-ES" dirty="0" smtClean="0"/>
              <a:t>Durante </a:t>
            </a:r>
            <a:r>
              <a:rPr lang="es-ES" dirty="0"/>
              <a:t>el establecimiento de un LSP, si no hay recursos suficientes, la prioridad de </a:t>
            </a:r>
            <a:r>
              <a:rPr lang="es-ES" dirty="0" err="1"/>
              <a:t>setup</a:t>
            </a:r>
            <a:r>
              <a:rPr lang="es-ES" dirty="0"/>
              <a:t> del nuevo LSP se compara con las prioridades de mantenimiento de los </a:t>
            </a:r>
            <a:r>
              <a:rPr lang="es-ES" dirty="0" err="1"/>
              <a:t>LSPs</a:t>
            </a:r>
            <a:r>
              <a:rPr lang="es-ES" dirty="0"/>
              <a:t> que están usando los recursos deseados. </a:t>
            </a:r>
            <a:endParaRPr lang="es-ES" dirty="0" smtClean="0"/>
          </a:p>
          <a:p>
            <a:r>
              <a:rPr lang="es-ES" dirty="0" smtClean="0"/>
              <a:t>8 </a:t>
            </a:r>
            <a:r>
              <a:rPr lang="es-ES" dirty="0"/>
              <a:t>niveles para cada una: 0 – 7 (0 es la más prioritaria)</a:t>
            </a:r>
          </a:p>
        </p:txBody>
      </p:sp>
    </p:spTree>
    <p:extLst>
      <p:ext uri="{BB962C8B-B14F-4D97-AF65-F5344CB8AC3E}">
        <p14:creationId xmlns:p14="http://schemas.microsoft.com/office/powerpoint/2010/main" val="2577617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62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2640" y="1254442"/>
            <a:ext cx="9148354" cy="491122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284617" y="365760"/>
            <a:ext cx="3882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Uso de prioridades</a:t>
            </a:r>
          </a:p>
        </p:txBody>
      </p:sp>
    </p:spTree>
    <p:extLst>
      <p:ext uri="{BB962C8B-B14F-4D97-AF65-F5344CB8AC3E}">
        <p14:creationId xmlns:p14="http://schemas.microsoft.com/office/powerpoint/2010/main" val="2056187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62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440" y="940525"/>
            <a:ext cx="7910326" cy="501051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43530" y="1421038"/>
            <a:ext cx="1867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*New LSP:</a:t>
            </a:r>
          </a:p>
          <a:p>
            <a:r>
              <a:rPr lang="en-US" dirty="0" smtClean="0"/>
              <a:t>Explicit Route</a:t>
            </a:r>
          </a:p>
          <a:p>
            <a:r>
              <a:rPr lang="en-US" dirty="0" smtClean="0"/>
              <a:t> 10.1.1.5 Strict </a:t>
            </a:r>
          </a:p>
          <a:p>
            <a:r>
              <a:rPr lang="en-US" dirty="0" smtClean="0"/>
              <a:t>10.1.1.2 Strict </a:t>
            </a:r>
          </a:p>
          <a:p>
            <a:r>
              <a:rPr lang="en-US" dirty="0" smtClean="0"/>
              <a:t>10.1.1.3 Strict </a:t>
            </a:r>
          </a:p>
          <a:p>
            <a:r>
              <a:rPr lang="en-US" dirty="0" smtClean="0"/>
              <a:t>Setup Priority: 2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573383" y="156754"/>
            <a:ext cx="559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Uso de prioridades</a:t>
            </a:r>
          </a:p>
        </p:txBody>
      </p:sp>
    </p:spTree>
    <p:extLst>
      <p:ext uri="{BB962C8B-B14F-4D97-AF65-F5344CB8AC3E}">
        <p14:creationId xmlns:p14="http://schemas.microsoft.com/office/powerpoint/2010/main" val="972498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62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236" y="1080655"/>
            <a:ext cx="8685784" cy="48311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80654" y="3283527"/>
            <a:ext cx="1867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New LSP:</a:t>
            </a:r>
          </a:p>
          <a:p>
            <a:r>
              <a:rPr lang="en-US" dirty="0" smtClean="0"/>
              <a:t>Explicit Route:</a:t>
            </a:r>
          </a:p>
          <a:p>
            <a:r>
              <a:rPr lang="en-US" dirty="0" smtClean="0"/>
              <a:t> 10.1.1.5 Strict </a:t>
            </a:r>
          </a:p>
          <a:p>
            <a:r>
              <a:rPr lang="en-US" dirty="0" smtClean="0"/>
              <a:t>10.1.1.2 Strict </a:t>
            </a:r>
          </a:p>
          <a:p>
            <a:r>
              <a:rPr lang="en-US" dirty="0" smtClean="0"/>
              <a:t>10.1.1.3 Strict </a:t>
            </a:r>
          </a:p>
          <a:p>
            <a:r>
              <a:rPr lang="en-US" dirty="0" smtClean="0"/>
              <a:t>Setup Priority: 2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756263" y="206658"/>
            <a:ext cx="5411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Uso de prioridades</a:t>
            </a:r>
          </a:p>
        </p:txBody>
      </p:sp>
    </p:spTree>
    <p:extLst>
      <p:ext uri="{BB962C8B-B14F-4D97-AF65-F5344CB8AC3E}">
        <p14:creationId xmlns:p14="http://schemas.microsoft.com/office/powerpoint/2010/main" val="270055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1" strike="noStrike" spc="-1">
                <a:solidFill>
                  <a:srgbClr val="262626"/>
                </a:solidFill>
                <a:latin typeface="Century Gothic"/>
              </a:rPr>
              <a:t>MPLS: Esquema básico</a:t>
            </a:r>
            <a:r>
              <a:t/>
            </a:r>
            <a:br/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1" name="Picture 66142"/>
          <p:cNvPicPr/>
          <p:nvPr/>
        </p:nvPicPr>
        <p:blipFill>
          <a:blip r:embed="rId2"/>
          <a:stretch/>
        </p:blipFill>
        <p:spPr>
          <a:xfrm>
            <a:off x="1995120" y="1761120"/>
            <a:ext cx="8820360" cy="427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3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 </a:t>
            </a:r>
            <a:r>
              <a:rPr lang="es-ES" dirty="0"/>
              <a:t>Prioridad </a:t>
            </a:r>
            <a:r>
              <a:rPr lang="es-ES" dirty="0" err="1"/>
              <a:t>setup</a:t>
            </a:r>
            <a:r>
              <a:rPr lang="es-ES" dirty="0"/>
              <a:t> alta (0) y prioridad </a:t>
            </a:r>
            <a:r>
              <a:rPr lang="es-ES" dirty="0" err="1"/>
              <a:t>hold</a:t>
            </a:r>
            <a:r>
              <a:rPr lang="es-ES" dirty="0"/>
              <a:t> baja (7):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Puede </a:t>
            </a:r>
            <a:r>
              <a:rPr lang="es-ES" dirty="0"/>
              <a:t>provocar inestabilidad en la red cuando dos </a:t>
            </a:r>
            <a:r>
              <a:rPr lang="es-ES" dirty="0" err="1"/>
              <a:t>LSPs</a:t>
            </a:r>
            <a:r>
              <a:rPr lang="es-ES" dirty="0"/>
              <a:t> compiten por el </a:t>
            </a:r>
            <a:r>
              <a:rPr lang="es-ES" dirty="0" smtClean="0"/>
              <a:t>	mismo </a:t>
            </a:r>
            <a:r>
              <a:rPr lang="es-ES" dirty="0"/>
              <a:t>recurso. 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Desalojos </a:t>
            </a:r>
            <a:r>
              <a:rPr lang="es-ES" dirty="0"/>
              <a:t>constantes entre un par de </a:t>
            </a:r>
            <a:r>
              <a:rPr lang="es-ES" dirty="0" err="1"/>
              <a:t>LSPs</a:t>
            </a:r>
            <a:r>
              <a:rPr lang="es-ES" dirty="0"/>
              <a:t> que compiten por el mismo </a:t>
            </a:r>
            <a:r>
              <a:rPr lang="es-ES" dirty="0" smtClean="0"/>
              <a:t>		recurso</a:t>
            </a:r>
            <a:r>
              <a:rPr lang="es-ES" dirty="0"/>
              <a:t>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 </a:t>
            </a:r>
            <a:r>
              <a:rPr lang="es-ES" dirty="0"/>
              <a:t>Consecuencia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smtClean="0"/>
              <a:t> 		La </a:t>
            </a:r>
            <a:r>
              <a:rPr lang="es-ES" dirty="0"/>
              <a:t>mayoría de las implementaciones no permiten prioridades </a:t>
            </a:r>
            <a:r>
              <a:rPr lang="es-ES" dirty="0" err="1"/>
              <a:t>hold</a:t>
            </a:r>
            <a:r>
              <a:rPr lang="es-ES" dirty="0"/>
              <a:t> </a:t>
            </a:r>
            <a:r>
              <a:rPr lang="es-ES" dirty="0" smtClean="0"/>
              <a:t>			peores </a:t>
            </a:r>
            <a:r>
              <a:rPr lang="es-ES" dirty="0"/>
              <a:t>que prioridades </a:t>
            </a:r>
            <a:r>
              <a:rPr lang="es-ES" dirty="0" err="1"/>
              <a:t>setup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/>
              <a:t>Prioridad </a:t>
            </a:r>
            <a:r>
              <a:rPr lang="es-ES" dirty="0" err="1"/>
              <a:t>setup</a:t>
            </a:r>
            <a:r>
              <a:rPr lang="es-ES" dirty="0"/>
              <a:t> baja (7) y prioridad 	</a:t>
            </a:r>
            <a:r>
              <a:rPr lang="es-ES" dirty="0" err="1" smtClean="0"/>
              <a:t>hold</a:t>
            </a:r>
            <a:r>
              <a:rPr lang="es-ES" dirty="0" smtClean="0"/>
              <a:t> </a:t>
            </a:r>
            <a:r>
              <a:rPr lang="es-ES" dirty="0"/>
              <a:t>alta (0):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Garantía </a:t>
            </a:r>
            <a:r>
              <a:rPr lang="es-ES" dirty="0"/>
              <a:t>de entorno de red estable.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No </a:t>
            </a:r>
            <a:r>
              <a:rPr lang="es-ES" dirty="0"/>
              <a:t>es posible «desalojo» de </a:t>
            </a:r>
            <a:r>
              <a:rPr lang="es-ES" dirty="0" err="1"/>
              <a:t>LSPs</a:t>
            </a:r>
            <a:r>
              <a:rPr lang="es-ES" dirty="0"/>
              <a:t>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461658" y="483325"/>
            <a:ext cx="6021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Uso de prioridades</a:t>
            </a:r>
          </a:p>
        </p:txBody>
      </p:sp>
    </p:spTree>
    <p:extLst>
      <p:ext uri="{BB962C8B-B14F-4D97-AF65-F5344CB8AC3E}">
        <p14:creationId xmlns:p14="http://schemas.microsoft.com/office/powerpoint/2010/main" val="2730337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 smtClean="0"/>
              <a:t>Dos </a:t>
            </a:r>
            <a:r>
              <a:rPr lang="es-ES" dirty="0"/>
              <a:t>tipos de restricciones: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		Relativas a enlaces: ancho de banda disponible, atributos…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Relativas </a:t>
            </a:r>
            <a:r>
              <a:rPr lang="es-ES" dirty="0"/>
              <a:t>a </a:t>
            </a:r>
            <a:r>
              <a:rPr lang="es-ES" dirty="0" err="1"/>
              <a:t>LSPs</a:t>
            </a:r>
            <a:r>
              <a:rPr lang="es-ES" dirty="0"/>
              <a:t>: número de saltos, prioridades… </a:t>
            </a:r>
            <a:endParaRPr lang="es-ES" dirty="0" smtClean="0"/>
          </a:p>
          <a:p>
            <a:pPr algn="just"/>
            <a:r>
              <a:rPr lang="es-ES" dirty="0" smtClean="0"/>
              <a:t>Encontrar </a:t>
            </a:r>
            <a:r>
              <a:rPr lang="es-ES" dirty="0"/>
              <a:t>un camino en la red que satisfaga una serie de restricciones como: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El </a:t>
            </a:r>
            <a:r>
              <a:rPr lang="es-ES" dirty="0"/>
              <a:t>ancho de banda requerido.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Número </a:t>
            </a:r>
            <a:r>
              <a:rPr lang="es-ES" dirty="0"/>
              <a:t>de saltos máximo.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Prioridad </a:t>
            </a:r>
            <a:r>
              <a:rPr lang="es-ES" dirty="0"/>
              <a:t>del LSP.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39144" y="666206"/>
            <a:ext cx="689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Cálculo de caminos explícitos</a:t>
            </a:r>
          </a:p>
        </p:txBody>
      </p:sp>
    </p:spTree>
    <p:extLst>
      <p:ext uri="{BB962C8B-B14F-4D97-AF65-F5344CB8AC3E}">
        <p14:creationId xmlns:p14="http://schemas.microsoft.com/office/powerpoint/2010/main" val="108217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Cálculo de caminos explícitos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Uso </a:t>
            </a:r>
            <a:r>
              <a:rPr lang="es-ES" dirty="0"/>
              <a:t>de CSPF: </a:t>
            </a:r>
            <a:r>
              <a:rPr lang="es-ES" dirty="0" err="1"/>
              <a:t>Constrained</a:t>
            </a:r>
            <a:r>
              <a:rPr lang="es-ES" dirty="0"/>
              <a:t> </a:t>
            </a:r>
            <a:r>
              <a:rPr lang="es-ES" dirty="0" err="1"/>
              <a:t>Shortest</a:t>
            </a:r>
            <a:r>
              <a:rPr lang="es-ES" dirty="0"/>
              <a:t>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Versión </a:t>
            </a:r>
            <a:r>
              <a:rPr lang="es-ES" dirty="0"/>
              <a:t>modificada de SPF que elimina de la topología todos los </a:t>
            </a:r>
            <a:r>
              <a:rPr lang="es-ES" dirty="0" smtClean="0"/>
              <a:t>				enlaces </a:t>
            </a:r>
            <a:r>
              <a:rPr lang="es-ES" dirty="0"/>
              <a:t>que no satisfacen las restricciones.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	Por </a:t>
            </a:r>
            <a:r>
              <a:rPr lang="es-ES" dirty="0"/>
              <a:t>ejemplo, si la restricción es el ancho de banda, elimina de la </a:t>
            </a:r>
            <a:r>
              <a:rPr lang="es-ES" dirty="0" smtClean="0"/>
              <a:t>				topología </a:t>
            </a:r>
            <a:r>
              <a:rPr lang="es-ES" dirty="0"/>
              <a:t>todos los enlaces que no cumplen con ese requisito. </a:t>
            </a:r>
            <a:endParaRPr lang="es-ES" dirty="0" smtClean="0"/>
          </a:p>
          <a:p>
            <a:r>
              <a:rPr lang="es-ES" dirty="0" smtClean="0"/>
              <a:t>Una </a:t>
            </a:r>
            <a:r>
              <a:rPr lang="es-ES" dirty="0"/>
              <a:t>vez calculado el </a:t>
            </a:r>
            <a:r>
              <a:rPr lang="es-ES" dirty="0" smtClean="0"/>
              <a:t>camino -&gt;Se </a:t>
            </a:r>
            <a:r>
              <a:rPr lang="es-ES" dirty="0"/>
              <a:t>establece el CR-LSP con CR-LDP o RSVP-TE. </a:t>
            </a:r>
          </a:p>
        </p:txBody>
      </p:sp>
    </p:spTree>
    <p:extLst>
      <p:ext uri="{BB962C8B-B14F-4D97-AF65-F5344CB8AC3E}">
        <p14:creationId xmlns:p14="http://schemas.microsoft.com/office/powerpoint/2010/main" val="1738559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0107" y="871733"/>
            <a:ext cx="8915400" cy="3777622"/>
          </a:xfrm>
        </p:spPr>
        <p:txBody>
          <a:bodyPr/>
          <a:lstStyle/>
          <a:p>
            <a:r>
              <a:rPr lang="es-ES" dirty="0"/>
              <a:t> Ejemplo (todos los enlaces son de 150Mbps):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LSP A-C reserva 100Mbps.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LSP </a:t>
            </a:r>
            <a:r>
              <a:rPr lang="es-ES" dirty="0"/>
              <a:t>B-C requiere 100Mbps, pero como no hay suficientes recursos por </a:t>
            </a:r>
            <a:r>
              <a:rPr lang="es-ES" dirty="0" smtClean="0"/>
              <a:t>			el </a:t>
            </a:r>
            <a:r>
              <a:rPr lang="es-ES" dirty="0"/>
              <a:t>camino más corto (B-D-G-C), se eliminan dichos enlaces en el </a:t>
            </a:r>
            <a:r>
              <a:rPr lang="es-ES" dirty="0" smtClean="0"/>
              <a:t>				cálculo </a:t>
            </a:r>
            <a:r>
              <a:rPr lang="es-ES" dirty="0"/>
              <a:t>CSPF.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LSP B-C se establece por B-D-E-F-C.</a:t>
            </a:r>
            <a:endParaRPr lang="es-ES" dirty="0"/>
          </a:p>
        </p:txBody>
      </p:sp>
      <p:pic>
        <p:nvPicPr>
          <p:cNvPr id="4" name="Picture 1362"/>
          <p:cNvPicPr/>
          <p:nvPr/>
        </p:nvPicPr>
        <p:blipFill>
          <a:blip r:embed="rId2"/>
          <a:stretch>
            <a:fillRect/>
          </a:stretch>
        </p:blipFill>
        <p:spPr>
          <a:xfrm>
            <a:off x="4147214" y="3138055"/>
            <a:ext cx="4424045" cy="30226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580107" y="222069"/>
            <a:ext cx="699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Cálculo de caminos explícitos</a:t>
            </a:r>
          </a:p>
        </p:txBody>
      </p:sp>
    </p:spTree>
    <p:extLst>
      <p:ext uri="{BB962C8B-B14F-4D97-AF65-F5344CB8AC3E}">
        <p14:creationId xmlns:p14="http://schemas.microsoft.com/office/powerpoint/2010/main" val="4162720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Fast ReRoute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dirty="0"/>
              <a:t>En ocasiones MPLS-TE se identifica con 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ReRoute</a:t>
            </a:r>
            <a:r>
              <a:rPr lang="es-ES" dirty="0"/>
              <a:t> (FRR). </a:t>
            </a:r>
            <a:endParaRPr lang="es-ES" dirty="0" smtClean="0"/>
          </a:p>
          <a:p>
            <a:r>
              <a:rPr lang="es-ES" dirty="0" smtClean="0"/>
              <a:t> </a:t>
            </a:r>
            <a:r>
              <a:rPr lang="es-ES" dirty="0"/>
              <a:t>Convergencia de la red del operador en una única red MPLS </a:t>
            </a:r>
          </a:p>
          <a:p>
            <a:r>
              <a:rPr lang="es-ES" dirty="0" smtClean="0"/>
              <a:t>Se </a:t>
            </a:r>
            <a:r>
              <a:rPr lang="es-ES" dirty="0"/>
              <a:t>deben ofrecer garantías de protección de servicios como en las redes que integra. </a:t>
            </a:r>
            <a:r>
              <a:rPr lang="es-ES" dirty="0" err="1"/>
              <a:t>Ej</a:t>
            </a:r>
            <a:r>
              <a:rPr lang="es-ES" dirty="0"/>
              <a:t>: SDH APS</a:t>
            </a:r>
            <a:r>
              <a:rPr lang="es-ES" dirty="0" smtClean="0"/>
              <a:t>.</a:t>
            </a:r>
          </a:p>
          <a:p>
            <a:r>
              <a:rPr lang="es-ES" dirty="0" smtClean="0"/>
              <a:t>Objetivo </a:t>
            </a:r>
            <a:r>
              <a:rPr lang="es-ES" dirty="0"/>
              <a:t>de FRR: dar una garantías similares a las proporcionadas por SDH APS para los túneles MPLS. </a:t>
            </a:r>
            <a:endParaRPr lang="es-ES" dirty="0" smtClean="0"/>
          </a:p>
          <a:p>
            <a:r>
              <a:rPr lang="es-ES" dirty="0" smtClean="0"/>
              <a:t>Pero </a:t>
            </a:r>
            <a:r>
              <a:rPr lang="es-ES" dirty="0"/>
              <a:t>APS protege enlaces, mientras que FRR también: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Protege </a:t>
            </a:r>
            <a:r>
              <a:rPr lang="es-ES" dirty="0"/>
              <a:t>frente a la caída de nodos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No </a:t>
            </a:r>
            <a:r>
              <a:rPr lang="es-ES" dirty="0"/>
              <a:t>está limitado a una única tecnología.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No requiere hardware extra.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071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Tiempo de recuperación</a:t>
            </a:r>
            <a:r>
              <a:rPr lang="es-ES" dirty="0" smtClean="0"/>
              <a:t>:</a:t>
            </a:r>
          </a:p>
          <a:p>
            <a:r>
              <a:rPr lang="es-ES" dirty="0" smtClean="0"/>
              <a:t> Detección </a:t>
            </a:r>
            <a:r>
              <a:rPr lang="es-ES" dirty="0"/>
              <a:t>del fallo</a:t>
            </a:r>
            <a:r>
              <a:rPr lang="es-ES" dirty="0" smtClean="0"/>
              <a:t>.</a:t>
            </a:r>
          </a:p>
          <a:p>
            <a:r>
              <a:rPr lang="es-ES" dirty="0" smtClean="0"/>
              <a:t>  </a:t>
            </a:r>
            <a:r>
              <a:rPr lang="es-ES" dirty="0"/>
              <a:t>Recuperación del fallo, típicamente dirigiendo el tráfico por otro camino. </a:t>
            </a:r>
            <a:endParaRPr lang="es-ES" dirty="0" smtClean="0"/>
          </a:p>
          <a:p>
            <a:r>
              <a:rPr lang="es-ES" dirty="0" smtClean="0"/>
              <a:t> </a:t>
            </a:r>
            <a:r>
              <a:rPr lang="es-ES" dirty="0"/>
              <a:t>Detección de fallos</a:t>
            </a:r>
            <a:r>
              <a:rPr lang="es-ES" dirty="0" smtClean="0"/>
              <a:t>: </a:t>
            </a:r>
            <a:r>
              <a:rPr lang="es-ES" dirty="0"/>
              <a:t>En algunas tecnologías como SDH se provee en capa física mediante hardware. </a:t>
            </a:r>
          </a:p>
          <a:p>
            <a:r>
              <a:rPr lang="es-ES" dirty="0" smtClean="0"/>
              <a:t> </a:t>
            </a:r>
            <a:r>
              <a:rPr lang="es-ES" dirty="0"/>
              <a:t>Si no se provee mediante hardware hay que buscar alternativas: </a:t>
            </a:r>
            <a:r>
              <a:rPr lang="es-ES" dirty="0" smtClean="0"/>
              <a:t>Mensajes </a:t>
            </a:r>
            <a:r>
              <a:rPr lang="es-ES" dirty="0" err="1"/>
              <a:t>hello</a:t>
            </a:r>
            <a:r>
              <a:rPr lang="es-ES" dirty="0"/>
              <a:t> de protocolos de encaminamiento como </a:t>
            </a:r>
            <a:r>
              <a:rPr lang="es-ES" dirty="0" err="1" smtClean="0"/>
              <a:t>IGP.Se</a:t>
            </a:r>
            <a:r>
              <a:rPr lang="es-ES" dirty="0" smtClean="0"/>
              <a:t> </a:t>
            </a:r>
            <a:r>
              <a:rPr lang="es-ES" dirty="0"/>
              <a:t>descarta esta opción puesto que los mensajes no se envían tan frecuentemente como sería necesario. </a:t>
            </a:r>
            <a:r>
              <a:rPr lang="es-ES" dirty="0" smtClean="0"/>
              <a:t> </a:t>
            </a:r>
            <a:r>
              <a:rPr lang="es-ES" dirty="0"/>
              <a:t>No podemos enviarlos más frecuentemente porque requieren carga computacional. </a:t>
            </a:r>
          </a:p>
          <a:p>
            <a:r>
              <a:rPr lang="es-ES" dirty="0" smtClean="0"/>
              <a:t> </a:t>
            </a:r>
            <a:r>
              <a:rPr lang="es-ES" dirty="0"/>
              <a:t>Protocolo BFD: </a:t>
            </a:r>
            <a:r>
              <a:rPr lang="es-ES" dirty="0" err="1"/>
              <a:t>Bidirectional</a:t>
            </a:r>
            <a:r>
              <a:rPr lang="es-ES" dirty="0"/>
              <a:t> </a:t>
            </a:r>
            <a:r>
              <a:rPr lang="es-ES" dirty="0" err="1"/>
              <a:t>Forwarding</a:t>
            </a:r>
            <a:r>
              <a:rPr lang="es-ES" dirty="0"/>
              <a:t> </a:t>
            </a:r>
            <a:r>
              <a:rPr lang="es-ES" dirty="0" err="1" smtClean="0"/>
              <a:t>Detection.Detección</a:t>
            </a:r>
            <a:r>
              <a:rPr lang="es-ES" dirty="0" smtClean="0"/>
              <a:t> </a:t>
            </a:r>
            <a:r>
              <a:rPr lang="es-ES" dirty="0"/>
              <a:t>de fallos en capas </a:t>
            </a:r>
            <a:r>
              <a:rPr lang="es-ES" dirty="0" err="1" smtClean="0"/>
              <a:t>bajas.Diseñado</a:t>
            </a:r>
            <a:r>
              <a:rPr lang="es-ES" dirty="0" smtClean="0"/>
              <a:t> </a:t>
            </a:r>
            <a:r>
              <a:rPr lang="es-ES" dirty="0"/>
              <a:t>por el grupo de IETF BFD. RFC 5880</a:t>
            </a:r>
            <a:r>
              <a:rPr lang="es-ES" dirty="0" smtClean="0"/>
              <a:t>. </a:t>
            </a:r>
            <a:r>
              <a:rPr lang="es-ES" dirty="0"/>
              <a:t>Es un protocolo simple de envío de </a:t>
            </a:r>
            <a:r>
              <a:rPr lang="es-ES" dirty="0" err="1"/>
              <a:t>hellos</a:t>
            </a:r>
            <a:r>
              <a:rPr lang="es-ES" dirty="0"/>
              <a:t> para detectar fallos entre dos entidades que reenvíen paquetes.  Detección de fallos en torno a decenas de ms.</a:t>
            </a:r>
          </a:p>
        </p:txBody>
      </p:sp>
    </p:spTree>
    <p:extLst>
      <p:ext uri="{BB962C8B-B14F-4D97-AF65-F5344CB8AC3E}">
        <p14:creationId xmlns:p14="http://schemas.microsoft.com/office/powerpoint/2010/main" val="1090955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Recuperación de fallos: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2480" y="1395184"/>
            <a:ext cx="8915400" cy="324213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sz="1600" dirty="0"/>
              <a:t>Extremo a extremo: protección de camino: </a:t>
            </a:r>
            <a:endParaRPr lang="es-ES" sz="1600" dirty="0" smtClean="0"/>
          </a:p>
          <a:p>
            <a:r>
              <a:rPr lang="es-ES" sz="1600" dirty="0" smtClean="0"/>
              <a:t>Usa </a:t>
            </a:r>
            <a:r>
              <a:rPr lang="es-ES" sz="1600" dirty="0"/>
              <a:t>dos </a:t>
            </a:r>
            <a:r>
              <a:rPr lang="es-ES" sz="1600" dirty="0" err="1"/>
              <a:t>LSPs</a:t>
            </a:r>
            <a:r>
              <a:rPr lang="es-ES" sz="1600" dirty="0"/>
              <a:t>: primario y secundario (</a:t>
            </a:r>
            <a:r>
              <a:rPr lang="es-ES" sz="1600" dirty="0" err="1"/>
              <a:t>backup</a:t>
            </a:r>
            <a:r>
              <a:rPr lang="es-ES" sz="1600" dirty="0"/>
              <a:t>). </a:t>
            </a:r>
            <a:endParaRPr lang="es-ES" sz="1600" dirty="0" smtClean="0"/>
          </a:p>
          <a:p>
            <a:r>
              <a:rPr lang="es-ES" sz="1600" dirty="0" smtClean="0"/>
              <a:t>Para </a:t>
            </a:r>
            <a:r>
              <a:rPr lang="es-ES" sz="1600" dirty="0"/>
              <a:t>que sea rápido, el LSP debe estar previamente establecido (señalizado</a:t>
            </a:r>
            <a:r>
              <a:rPr lang="es-ES" sz="1600" dirty="0" smtClean="0"/>
              <a:t>)</a:t>
            </a:r>
          </a:p>
          <a:p>
            <a:pPr marL="0" indent="0">
              <a:buNone/>
            </a:pPr>
            <a:r>
              <a:rPr lang="es-ES" sz="1600" dirty="0" smtClean="0"/>
              <a:t>	Doble </a:t>
            </a:r>
            <a:r>
              <a:rPr lang="es-ES" sz="1600" dirty="0"/>
              <a:t>reserva de recursos</a:t>
            </a:r>
            <a:r>
              <a:rPr lang="es-ES" sz="1600" dirty="0" smtClean="0"/>
              <a:t>.</a:t>
            </a:r>
          </a:p>
          <a:p>
            <a:pPr marL="0" indent="0">
              <a:buNone/>
            </a:pPr>
            <a:r>
              <a:rPr lang="es-ES" sz="1600" dirty="0" smtClean="0"/>
              <a:t>		Puede </a:t>
            </a:r>
            <a:r>
              <a:rPr lang="es-ES" sz="1600" dirty="0"/>
              <a:t>darse el caso de no establecer un nuevo LSP porque no hay </a:t>
            </a:r>
            <a:r>
              <a:rPr lang="es-ES" sz="1600" dirty="0" smtClean="0"/>
              <a:t>			recursos </a:t>
            </a:r>
            <a:r>
              <a:rPr lang="es-ES" sz="1600" dirty="0"/>
              <a:t>cuando estos no están siendo utilizados por ser </a:t>
            </a:r>
            <a:r>
              <a:rPr lang="es-ES" sz="1600" dirty="0" err="1"/>
              <a:t>LSPs</a:t>
            </a:r>
            <a:r>
              <a:rPr lang="es-ES" sz="1600" dirty="0"/>
              <a:t> </a:t>
            </a:r>
            <a:r>
              <a:rPr lang="es-ES" sz="1600" dirty="0" smtClean="0"/>
              <a:t>					secundarios</a:t>
            </a:r>
            <a:r>
              <a:rPr lang="es-ES" sz="1600" dirty="0"/>
              <a:t>. </a:t>
            </a:r>
            <a:endParaRPr lang="es-ES" sz="1600" dirty="0" smtClean="0"/>
          </a:p>
          <a:p>
            <a:r>
              <a:rPr lang="es-ES" sz="1600" dirty="0" smtClean="0"/>
              <a:t>Ambos </a:t>
            </a:r>
            <a:r>
              <a:rPr lang="es-ES" sz="1600" dirty="0" err="1"/>
              <a:t>LSPs</a:t>
            </a:r>
            <a:r>
              <a:rPr lang="es-ES" sz="1600" dirty="0"/>
              <a:t> no deben coincidir en ningún </a:t>
            </a:r>
            <a:r>
              <a:rPr lang="es-ES" sz="1600" dirty="0" smtClean="0"/>
              <a:t>enlace-&gt; </a:t>
            </a:r>
            <a:r>
              <a:rPr lang="es-ES" sz="1600" dirty="0"/>
              <a:t>Diversidad de caminos</a:t>
            </a:r>
          </a:p>
        </p:txBody>
      </p:sp>
      <p:pic>
        <p:nvPicPr>
          <p:cNvPr id="4" name="Picture 1540"/>
          <p:cNvPicPr/>
          <p:nvPr/>
        </p:nvPicPr>
        <p:blipFill>
          <a:blip r:embed="rId2"/>
          <a:stretch>
            <a:fillRect/>
          </a:stretch>
        </p:blipFill>
        <p:spPr>
          <a:xfrm>
            <a:off x="4167053" y="4293144"/>
            <a:ext cx="6327184" cy="24472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93223" y="4946724"/>
            <a:ext cx="287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ES" dirty="0"/>
              <a:t>Salto a salto (local): </a:t>
            </a:r>
            <a:endParaRPr lang="es-ES" dirty="0" smtClean="0"/>
          </a:p>
          <a:p>
            <a:pPr marL="0" lvl="1"/>
            <a:r>
              <a:rPr lang="es-ES" dirty="0" err="1" smtClean="0"/>
              <a:t>Fast</a:t>
            </a:r>
            <a:r>
              <a:rPr lang="es-ES" dirty="0" smtClean="0"/>
              <a:t> </a:t>
            </a:r>
            <a:r>
              <a:rPr lang="es-ES" dirty="0" err="1"/>
              <a:t>ReRoute</a:t>
            </a:r>
            <a:r>
              <a:rPr lang="es-ES" dirty="0"/>
              <a:t> (FRR).</a:t>
            </a:r>
            <a:endParaRPr lang="es-ES" sz="1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630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Protección local mediante FRR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 Objetivo: minimizar el tiempo durante el cual se pierde tráfico </a:t>
            </a:r>
            <a:endParaRPr lang="es-ES" dirty="0" smtClean="0"/>
          </a:p>
          <a:p>
            <a:r>
              <a:rPr lang="es-ES" dirty="0" smtClean="0"/>
              <a:t> </a:t>
            </a:r>
            <a:r>
              <a:rPr lang="es-ES" dirty="0"/>
              <a:t>Aplicar la protección lo más cercanamente al punto de fallo</a:t>
            </a:r>
            <a:r>
              <a:rPr lang="es-ES" dirty="0" smtClean="0"/>
              <a:t>.</a:t>
            </a:r>
          </a:p>
          <a:p>
            <a:r>
              <a:rPr lang="es-ES" dirty="0" smtClean="0"/>
              <a:t> </a:t>
            </a:r>
            <a:r>
              <a:rPr lang="es-ES" dirty="0"/>
              <a:t> Se reencamina el tráfico alrededor del punto de fallo. Protección local mediante FRR 21 FRR  PLR: Punto de reparación local. </a:t>
            </a:r>
            <a:endParaRPr lang="es-ES" dirty="0" smtClean="0"/>
          </a:p>
          <a:p>
            <a:r>
              <a:rPr lang="es-ES" dirty="0" smtClean="0"/>
              <a:t> </a:t>
            </a:r>
            <a:r>
              <a:rPr lang="es-ES" dirty="0"/>
              <a:t>MP: Punto de convergencia.</a:t>
            </a:r>
          </a:p>
        </p:txBody>
      </p:sp>
      <p:pic>
        <p:nvPicPr>
          <p:cNvPr id="4" name="Picture 1568"/>
          <p:cNvPicPr/>
          <p:nvPr/>
        </p:nvPicPr>
        <p:blipFill>
          <a:blip r:embed="rId2"/>
          <a:stretch>
            <a:fillRect/>
          </a:stretch>
        </p:blipFill>
        <p:spPr>
          <a:xfrm>
            <a:off x="3534092" y="4380367"/>
            <a:ext cx="5562600" cy="21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93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Protección local mediante FRR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 smtClean="0"/>
              <a:t>Propiedades </a:t>
            </a:r>
            <a:r>
              <a:rPr lang="es-ES" dirty="0"/>
              <a:t>interesantes: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Se </a:t>
            </a:r>
            <a:r>
              <a:rPr lang="es-ES" dirty="0"/>
              <a:t>protege un recurso único, por lo que es posible escoger fácilmente qué </a:t>
            </a:r>
            <a:r>
              <a:rPr lang="es-ES" dirty="0" smtClean="0"/>
              <a:t>	recursos </a:t>
            </a:r>
            <a:r>
              <a:rPr lang="es-ES" dirty="0"/>
              <a:t>proteger.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 </a:t>
            </a:r>
            <a:r>
              <a:rPr lang="es-ES" dirty="0"/>
              <a:t>La protección es rápida, puesto que se aplica cerca del punto de fallo.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		El </a:t>
            </a:r>
            <a:r>
              <a:rPr lang="es-ES" dirty="0"/>
              <a:t>reenvío de tráfico por el camino alternativo lo realiza el nodo que </a:t>
            </a:r>
            <a:r>
              <a:rPr lang="es-ES" dirty="0" smtClean="0"/>
              <a:t>			está más cerca </a:t>
            </a:r>
            <a:r>
              <a:rPr lang="es-ES" dirty="0"/>
              <a:t>del fallo (PLR). </a:t>
            </a:r>
            <a:endParaRPr lang="es-ES" dirty="0" smtClean="0"/>
          </a:p>
          <a:p>
            <a:pPr algn="just"/>
            <a:r>
              <a:rPr lang="es-ES" dirty="0" smtClean="0"/>
              <a:t>El </a:t>
            </a:r>
            <a:r>
              <a:rPr lang="es-ES" dirty="0"/>
              <a:t>tráfico se envía alrededor del fallo por el desvío, por un camino que ha sido calculado y señalizado previamente .</a:t>
            </a:r>
            <a:r>
              <a:rPr lang="es-ES" dirty="0" smtClean="0"/>
              <a:t>Una </a:t>
            </a:r>
            <a:r>
              <a:rPr lang="es-ES" dirty="0"/>
              <a:t>vez que el nodo </a:t>
            </a:r>
            <a:r>
              <a:rPr lang="es-ES" dirty="0" err="1"/>
              <a:t>upstream</a:t>
            </a:r>
            <a:r>
              <a:rPr lang="es-ES" dirty="0"/>
              <a:t> (PLR) del punto de fallo detecta el fallo, mueve el tráfico inmediatamente. </a:t>
            </a:r>
            <a:endParaRPr lang="es-ES" dirty="0" smtClean="0"/>
          </a:p>
          <a:p>
            <a:pPr algn="just"/>
            <a:r>
              <a:rPr lang="es-ES" dirty="0" smtClean="0"/>
              <a:t>No </a:t>
            </a:r>
            <a:r>
              <a:rPr lang="es-ES" dirty="0"/>
              <a:t>hay que señalizar a otros nodos para usar el camino alternativo. Protección local mediante FRR 22 FR</a:t>
            </a:r>
          </a:p>
        </p:txBody>
      </p:sp>
    </p:spTree>
    <p:extLst>
      <p:ext uri="{BB962C8B-B14F-4D97-AF65-F5344CB8AC3E}">
        <p14:creationId xmlns:p14="http://schemas.microsoft.com/office/powerpoint/2010/main" val="1618829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310214"/>
            <a:ext cx="8911687" cy="1280890"/>
          </a:xfrm>
        </p:spPr>
        <p:txBody>
          <a:bodyPr/>
          <a:lstStyle/>
          <a:p>
            <a:r>
              <a:rPr lang="es-ES" dirty="0"/>
              <a:t>Protección local mediante FRR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78182" y="1115291"/>
            <a:ext cx="942643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¿Por qué no usar FRR en redes IP? Porque se basa en “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routing</a:t>
            </a:r>
            <a:r>
              <a:rPr lang="es-ES" dirty="0"/>
              <a:t>”. </a:t>
            </a:r>
            <a:endParaRPr lang="es-ES" dirty="0" smtClean="0"/>
          </a:p>
          <a:p>
            <a:pPr algn="just"/>
            <a:r>
              <a:rPr lang="es-ES" dirty="0" smtClean="0"/>
              <a:t>Para </a:t>
            </a:r>
            <a:r>
              <a:rPr lang="es-ES" dirty="0"/>
              <a:t>que funcione la protección local, el tráfico debe poder alcanzar el inicio del camino de protección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Para </a:t>
            </a:r>
            <a:r>
              <a:rPr lang="es-ES" dirty="0"/>
              <a:t>el tráfico IP las decisiones de reenvío son independientes en cada salto en función de la dirección destino. Protección local mediante FRR 23 </a:t>
            </a:r>
            <a:r>
              <a:rPr lang="es-ES" dirty="0" smtClean="0"/>
              <a:t>FRR</a:t>
            </a:r>
          </a:p>
          <a:p>
            <a:pPr marL="0" indent="0" algn="just">
              <a:buNone/>
            </a:pPr>
            <a:r>
              <a:rPr lang="es-ES" dirty="0" smtClean="0"/>
              <a:t> </a:t>
            </a:r>
            <a:r>
              <a:rPr lang="es-ES" dirty="0"/>
              <a:t> Ejemplo: </a:t>
            </a:r>
            <a:endParaRPr lang="es-ES" dirty="0" smtClean="0"/>
          </a:p>
          <a:p>
            <a:pPr algn="just"/>
            <a:r>
              <a:rPr lang="es-ES" dirty="0" smtClean="0"/>
              <a:t>Coste </a:t>
            </a:r>
            <a:r>
              <a:rPr lang="es-ES" dirty="0"/>
              <a:t>de todos los enlaces 1, excepto R8-R9 que es 10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Cuando </a:t>
            </a:r>
            <a:r>
              <a:rPr lang="es-ES" dirty="0"/>
              <a:t>cae enlace R1-R2, S calcula la nueva ruta S–R3–R4– R5–R6–R7–D </a:t>
            </a:r>
            <a:r>
              <a:rPr lang="es-ES" dirty="0" smtClean="0"/>
              <a:t>-&gt;Los </a:t>
            </a:r>
            <a:r>
              <a:rPr lang="es-ES" dirty="0"/>
              <a:t>paquetes no llegan al camino de protección.</a:t>
            </a:r>
          </a:p>
        </p:txBody>
      </p:sp>
      <p:pic>
        <p:nvPicPr>
          <p:cNvPr id="4" name="Picture 1568"/>
          <p:cNvPicPr/>
          <p:nvPr/>
        </p:nvPicPr>
        <p:blipFill>
          <a:blip r:embed="rId2"/>
          <a:stretch>
            <a:fillRect/>
          </a:stretch>
        </p:blipFill>
        <p:spPr>
          <a:xfrm>
            <a:off x="3314700" y="4598487"/>
            <a:ext cx="6141028" cy="21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Algunas nomenclaturas 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Etiqueta: 2 posibles usos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Valor de identificador de Circuito Virtual (20 bits)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	– Coloquialmente, encabezado donde va el valor de la etiqueta (32 bits)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Upstream (“aguas arriba”): más cerca del origen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Downstream: más cerca del destino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● LSR: Label Switch Router. Enrutador que basa el forwarding en la etiqueta MPLS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 ● LER: Label Edge Router. Enrutador en el borde de la red MPLS, encargado de recibir paquetes IP y reenviarlos con etiquetas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● LSP: Label Switched Path. Camino que recorre un paquete (equivalente a un Circuito Virtual)</a:t>
            </a:r>
          </a:p>
        </p:txBody>
      </p:sp>
    </p:spTree>
    <p:extLst>
      <p:ext uri="{BB962C8B-B14F-4D97-AF65-F5344CB8AC3E}">
        <p14:creationId xmlns:p14="http://schemas.microsoft.com/office/powerpoint/2010/main" val="19557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Plano de control para FRR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RSVP-TE</a:t>
            </a:r>
            <a:r>
              <a:rPr lang="es-ES" dirty="0"/>
              <a:t>: </a:t>
            </a:r>
            <a:endParaRPr lang="es-ES" dirty="0" smtClean="0"/>
          </a:p>
          <a:p>
            <a:r>
              <a:rPr lang="es-ES" dirty="0" smtClean="0"/>
              <a:t> </a:t>
            </a:r>
            <a:r>
              <a:rPr lang="es-ES" dirty="0"/>
              <a:t>RFC 4090: “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Reroute</a:t>
            </a:r>
            <a:r>
              <a:rPr lang="es-ES" dirty="0"/>
              <a:t> </a:t>
            </a:r>
            <a:r>
              <a:rPr lang="es-ES" dirty="0" err="1"/>
              <a:t>Extensions</a:t>
            </a:r>
            <a:r>
              <a:rPr lang="es-ES" dirty="0"/>
              <a:t> to RSVP-TE </a:t>
            </a:r>
            <a:r>
              <a:rPr lang="es-ES" dirty="0" err="1"/>
              <a:t>for</a:t>
            </a:r>
            <a:r>
              <a:rPr lang="es-ES" dirty="0"/>
              <a:t> LSP </a:t>
            </a:r>
            <a:r>
              <a:rPr lang="es-ES" dirty="0" err="1"/>
              <a:t>Tunnels</a:t>
            </a:r>
            <a:r>
              <a:rPr lang="es-ES" dirty="0"/>
              <a:t>”, 2005.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¿</a:t>
            </a:r>
            <a:r>
              <a:rPr lang="es-ES" dirty="0"/>
              <a:t>Y si se quiere usar FRR en una red MPLS que emplea LDP? 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/>
              <a:t>existe (a día de hoy) estándar sobre FRR con CR-LDP, aunque existe el </a:t>
            </a:r>
            <a:r>
              <a:rPr lang="es-ES" dirty="0" err="1"/>
              <a:t>draft</a:t>
            </a:r>
            <a:r>
              <a:rPr lang="es-ES" dirty="0"/>
              <a:t>: “</a:t>
            </a:r>
            <a:r>
              <a:rPr lang="es-ES" dirty="0" err="1"/>
              <a:t>Fast</a:t>
            </a:r>
            <a:r>
              <a:rPr lang="es-ES" dirty="0"/>
              <a:t> Re-</a:t>
            </a:r>
            <a:r>
              <a:rPr lang="es-ES" dirty="0" err="1"/>
              <a:t>route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extensions</a:t>
            </a:r>
            <a:r>
              <a:rPr lang="es-ES" dirty="0"/>
              <a:t> to LDP” (2012). </a:t>
            </a:r>
            <a:endParaRPr lang="es-ES" dirty="0" smtClean="0"/>
          </a:p>
          <a:p>
            <a:r>
              <a:rPr lang="es-ES" dirty="0" smtClean="0"/>
              <a:t>Están </a:t>
            </a:r>
            <a:r>
              <a:rPr lang="es-ES" dirty="0"/>
              <a:t>empezando a llegar implementaciones de vendedores. </a:t>
            </a:r>
            <a:endParaRPr lang="es-ES" dirty="0" smtClean="0"/>
          </a:p>
          <a:p>
            <a:r>
              <a:rPr lang="es-ES" dirty="0" smtClean="0"/>
              <a:t>Hasta </a:t>
            </a:r>
            <a:r>
              <a:rPr lang="es-ES" dirty="0"/>
              <a:t>ahora, lo que se hacía era usar RSVP-TE en los enlaces que requerían protección local.</a:t>
            </a:r>
          </a:p>
        </p:txBody>
      </p:sp>
    </p:spTree>
    <p:extLst>
      <p:ext uri="{BB962C8B-B14F-4D97-AF65-F5344CB8AC3E}">
        <p14:creationId xmlns:p14="http://schemas.microsoft.com/office/powerpoint/2010/main" val="269229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Cuando el PLR detecta el fallo empieza a usar el camino de protección local previamente establecido. </a:t>
            </a:r>
            <a:endParaRPr lang="es-ES" dirty="0" smtClean="0"/>
          </a:p>
          <a:p>
            <a:r>
              <a:rPr lang="es-ES" dirty="0" smtClean="0"/>
              <a:t>Además</a:t>
            </a:r>
            <a:r>
              <a:rPr lang="es-ES" dirty="0"/>
              <a:t>, el PLR envía mensaje </a:t>
            </a:r>
            <a:r>
              <a:rPr lang="es-ES" dirty="0" err="1"/>
              <a:t>PathErr</a:t>
            </a:r>
            <a:r>
              <a:rPr lang="es-ES" dirty="0"/>
              <a:t> (RSVP-TE) al nodo origen del LSP para que calcule el nuevo LSP.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nodo origen del LSP calcula la ruta del nuevo LSP y lo establece antes de eliminar el anterior (que incluye la protección): método “</a:t>
            </a:r>
            <a:r>
              <a:rPr lang="es-ES" dirty="0" err="1"/>
              <a:t>make</a:t>
            </a:r>
            <a:r>
              <a:rPr lang="es-ES" dirty="0"/>
              <a:t>-</a:t>
            </a:r>
            <a:r>
              <a:rPr lang="es-ES" dirty="0" err="1"/>
              <a:t>before</a:t>
            </a:r>
            <a:r>
              <a:rPr lang="es-ES" dirty="0"/>
              <a:t>-break</a:t>
            </a:r>
            <a:r>
              <a:rPr lang="es-ES" dirty="0" smtClean="0"/>
              <a:t>”.</a:t>
            </a:r>
          </a:p>
          <a:p>
            <a:pPr marL="0" indent="0">
              <a:buNone/>
            </a:pPr>
            <a:r>
              <a:rPr lang="es-ES" dirty="0" smtClean="0"/>
              <a:t>		El </a:t>
            </a:r>
            <a:r>
              <a:rPr lang="es-ES" dirty="0"/>
              <a:t>nodo origen del LSR es responsable de establecer el nuevo LSP.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tráfico se mantiene por el desvío hasta que el origen del LSP calcula un nuevo camino y lo establece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Aunque </a:t>
            </a:r>
            <a:r>
              <a:rPr lang="es-ES" dirty="0"/>
              <a:t>el enlace/nodo caído se recupere antes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 Finalmente </a:t>
            </a:r>
            <a:r>
              <a:rPr lang="es-ES" dirty="0"/>
              <a:t>se elimina el LSP anterior (que incluye la protección).</a:t>
            </a:r>
          </a:p>
        </p:txBody>
      </p:sp>
    </p:spTree>
    <p:extLst>
      <p:ext uri="{BB962C8B-B14F-4D97-AF65-F5344CB8AC3E}">
        <p14:creationId xmlns:p14="http://schemas.microsoft.com/office/powerpoint/2010/main" val="3155243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protección local se puede clasificar mediante dos criterios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El tipo de recursos protegido: </a:t>
            </a:r>
            <a:endParaRPr lang="es-ES" dirty="0" smtClean="0"/>
          </a:p>
          <a:p>
            <a:r>
              <a:rPr lang="es-ES" dirty="0" smtClean="0"/>
              <a:t>Influye </a:t>
            </a:r>
            <a:r>
              <a:rPr lang="es-ES" dirty="0"/>
              <a:t>en la localización del camino de protección/</a:t>
            </a:r>
            <a:r>
              <a:rPr lang="es-ES" dirty="0" err="1"/>
              <a:t>backup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 smtClean="0"/>
              <a:t>Dos </a:t>
            </a:r>
            <a:r>
              <a:rPr lang="es-ES" dirty="0"/>
              <a:t>tipos: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Enlace.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Nodo</a:t>
            </a:r>
            <a:r>
              <a:rPr lang="es-ES" dirty="0"/>
              <a:t>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El </a:t>
            </a:r>
            <a:r>
              <a:rPr lang="es-ES" dirty="0"/>
              <a:t>número de </a:t>
            </a:r>
            <a:r>
              <a:rPr lang="es-ES" dirty="0" err="1"/>
              <a:t>LSPs</a:t>
            </a:r>
            <a:r>
              <a:rPr lang="es-ES" dirty="0"/>
              <a:t> protegidos por el túnel de protección</a:t>
            </a:r>
            <a:r>
              <a:rPr lang="es-ES" dirty="0" smtClean="0"/>
              <a:t>:</a:t>
            </a:r>
          </a:p>
          <a:p>
            <a:r>
              <a:rPr lang="es-ES" dirty="0" smtClean="0"/>
              <a:t> Dos </a:t>
            </a:r>
            <a:r>
              <a:rPr lang="es-ES" dirty="0"/>
              <a:t>tipos: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1:1</a:t>
            </a:r>
            <a:r>
              <a:rPr lang="es-ES" dirty="0"/>
              <a:t>: protección uno a uno.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	El </a:t>
            </a:r>
            <a:r>
              <a:rPr lang="es-ES" dirty="0"/>
              <a:t>camino de protección se llama desvío (</a:t>
            </a:r>
            <a:r>
              <a:rPr lang="es-ES" dirty="0" err="1"/>
              <a:t>detour</a:t>
            </a:r>
            <a:r>
              <a:rPr lang="es-ES" dirty="0"/>
              <a:t>).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N:1</a:t>
            </a:r>
            <a:r>
              <a:rPr lang="es-ES" dirty="0"/>
              <a:t>: protección de sistema.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	El </a:t>
            </a:r>
            <a:r>
              <a:rPr lang="es-ES" dirty="0"/>
              <a:t>camino de protección se llama túnel bypass.</a:t>
            </a:r>
          </a:p>
        </p:txBody>
      </p:sp>
    </p:spTree>
    <p:extLst>
      <p:ext uri="{BB962C8B-B14F-4D97-AF65-F5344CB8AC3E}">
        <p14:creationId xmlns:p14="http://schemas.microsoft.com/office/powerpoint/2010/main" val="3550193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Protección local mediante FRR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715475"/>
            <a:ext cx="8915400" cy="3777622"/>
          </a:xfrm>
        </p:spPr>
        <p:txBody>
          <a:bodyPr/>
          <a:lstStyle/>
          <a:p>
            <a:r>
              <a:rPr lang="es-ES" dirty="0"/>
              <a:t>Escenario marco</a:t>
            </a:r>
          </a:p>
        </p:txBody>
      </p:sp>
      <p:pic>
        <p:nvPicPr>
          <p:cNvPr id="4" name="Picture 1783"/>
          <p:cNvPicPr/>
          <p:nvPr/>
        </p:nvPicPr>
        <p:blipFill>
          <a:blip r:embed="rId2"/>
          <a:stretch>
            <a:fillRect/>
          </a:stretch>
        </p:blipFill>
        <p:spPr>
          <a:xfrm>
            <a:off x="4741222" y="2403957"/>
            <a:ext cx="5878879" cy="395871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60761" y="2403957"/>
            <a:ext cx="3308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LSP X: R1-R2-R3-R4-R5 </a:t>
            </a:r>
            <a:endParaRPr lang="pt-BR" dirty="0" smtClean="0"/>
          </a:p>
          <a:p>
            <a:r>
              <a:rPr lang="pt-BR" dirty="0" smtClean="0"/>
              <a:t>LSP </a:t>
            </a:r>
            <a:r>
              <a:rPr lang="pt-BR" dirty="0"/>
              <a:t>Y: R1-R2-R3-R4-R6 </a:t>
            </a:r>
            <a:endParaRPr lang="pt-BR" dirty="0" smtClean="0"/>
          </a:p>
          <a:p>
            <a:r>
              <a:rPr lang="pt-BR" dirty="0" smtClean="0"/>
              <a:t>LSP </a:t>
            </a:r>
            <a:r>
              <a:rPr lang="pt-BR" dirty="0"/>
              <a:t>Z: R1-R2-R3-R11-R12-R13 </a:t>
            </a:r>
            <a:endParaRPr lang="pt-BR" dirty="0" smtClean="0"/>
          </a:p>
          <a:p>
            <a:r>
              <a:rPr lang="pt-BR" dirty="0" smtClean="0"/>
              <a:t>R2</a:t>
            </a:r>
            <a:r>
              <a:rPr lang="pt-BR" dirty="0"/>
              <a:t>: nodo PLR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76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6273" y="0"/>
            <a:ext cx="8911687" cy="657382"/>
          </a:xfrm>
        </p:spPr>
        <p:txBody>
          <a:bodyPr/>
          <a:lstStyle/>
          <a:p>
            <a:r>
              <a:rPr lang="es-ES" dirty="0"/>
              <a:t>Protección local mediante FRR: caso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22560" y="657382"/>
            <a:ext cx="891540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 smtClean="0"/>
              <a:t>Caso </a:t>
            </a:r>
            <a:r>
              <a:rPr lang="es-ES" dirty="0"/>
              <a:t>1: protección de enlace N:1. </a:t>
            </a:r>
            <a:endParaRPr lang="es-ES" dirty="0" smtClean="0"/>
          </a:p>
          <a:p>
            <a:pPr algn="just"/>
            <a:r>
              <a:rPr lang="es-ES" dirty="0" smtClean="0"/>
              <a:t>Cae </a:t>
            </a:r>
            <a:r>
              <a:rPr lang="es-ES" dirty="0"/>
              <a:t>el enlace R2-R3. </a:t>
            </a:r>
            <a:endParaRPr lang="es-ES" dirty="0" smtClean="0"/>
          </a:p>
          <a:p>
            <a:pPr algn="just"/>
            <a:r>
              <a:rPr lang="es-ES" dirty="0" smtClean="0"/>
              <a:t>R2 </a:t>
            </a:r>
            <a:r>
              <a:rPr lang="es-ES" dirty="0"/>
              <a:t>debe establecer el túnel bypass de manera que R3 sea MP (el </a:t>
            </a:r>
            <a:r>
              <a:rPr lang="es-ES" dirty="0" err="1"/>
              <a:t>router</a:t>
            </a:r>
            <a:r>
              <a:rPr lang="es-ES" dirty="0"/>
              <a:t> inmediatamente </a:t>
            </a:r>
            <a:r>
              <a:rPr lang="es-ES" dirty="0" err="1"/>
              <a:t>downstream</a:t>
            </a:r>
            <a:r>
              <a:rPr lang="es-ES" dirty="0"/>
              <a:t> del enlace que ha fallado). Protección local mediante FRR: caso 1 28 FRR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El </a:t>
            </a:r>
            <a:r>
              <a:rPr lang="es-ES" dirty="0"/>
              <a:t>túnel bypass se comparte por los </a:t>
            </a:r>
            <a:r>
              <a:rPr lang="es-ES" dirty="0" err="1"/>
              <a:t>LSPs</a:t>
            </a:r>
            <a:r>
              <a:rPr lang="es-ES" dirty="0"/>
              <a:t>: </a:t>
            </a:r>
            <a:endParaRPr lang="es-ES" dirty="0" smtClean="0"/>
          </a:p>
          <a:p>
            <a:pPr algn="just"/>
            <a:r>
              <a:rPr lang="es-ES" dirty="0" smtClean="0"/>
              <a:t>Dado </a:t>
            </a:r>
            <a:r>
              <a:rPr lang="es-ES" dirty="0"/>
              <a:t>que se llega siempre al nodo R3 (MP), el trayecto global utilizado por el túnel bypass puede no ser </a:t>
            </a:r>
            <a:r>
              <a:rPr lang="es-ES" dirty="0" smtClean="0"/>
              <a:t>óptimo.</a:t>
            </a:r>
          </a:p>
          <a:p>
            <a:pPr marL="0" indent="0" algn="just">
              <a:buNone/>
            </a:pPr>
            <a:r>
              <a:rPr lang="es-ES" dirty="0" smtClean="0"/>
              <a:t>Ej</a:t>
            </a:r>
            <a:r>
              <a:rPr lang="es-ES" dirty="0"/>
              <a:t>. LSP Z sigue el camino R1-R2-R9-R3-R11-R12-R13, aunque una vez en </a:t>
            </a:r>
            <a:r>
              <a:rPr lang="es-ES" dirty="0" smtClean="0"/>
              <a:t>			R9 </a:t>
            </a:r>
            <a:r>
              <a:rPr lang="es-ES" dirty="0"/>
              <a:t>sería mejor seguir por R10-R12- R13.</a:t>
            </a:r>
          </a:p>
        </p:txBody>
      </p:sp>
      <p:pic>
        <p:nvPicPr>
          <p:cNvPr id="4" name="Picture 1816"/>
          <p:cNvPicPr/>
          <p:nvPr/>
        </p:nvPicPr>
        <p:blipFill>
          <a:blip r:embed="rId2"/>
          <a:stretch>
            <a:fillRect/>
          </a:stretch>
        </p:blipFill>
        <p:spPr>
          <a:xfrm>
            <a:off x="6547416" y="3814354"/>
            <a:ext cx="5531962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3210" y="101595"/>
            <a:ext cx="8911687" cy="1280890"/>
          </a:xfrm>
        </p:spPr>
        <p:txBody>
          <a:bodyPr/>
          <a:lstStyle/>
          <a:p>
            <a:r>
              <a:rPr lang="es-ES" dirty="0"/>
              <a:t>Protección local mediante FRR: caso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9154" y="1212668"/>
            <a:ext cx="10190617" cy="348342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" dirty="0" smtClean="0"/>
              <a:t>Caso </a:t>
            </a:r>
            <a:r>
              <a:rPr lang="es-ES" dirty="0"/>
              <a:t>2: protección de enlace 1:1. </a:t>
            </a:r>
            <a:endParaRPr lang="es-ES" dirty="0" smtClean="0"/>
          </a:p>
          <a:p>
            <a:pPr algn="just"/>
            <a:r>
              <a:rPr lang="es-ES" dirty="0" smtClean="0"/>
              <a:t>Cae </a:t>
            </a:r>
            <a:r>
              <a:rPr lang="es-ES" dirty="0"/>
              <a:t>el enlace R2-R3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Se </a:t>
            </a:r>
            <a:r>
              <a:rPr lang="es-ES" dirty="0"/>
              <a:t>crea un desvío para cada LSP que use el enlace R2-R3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Cada </a:t>
            </a:r>
            <a:r>
              <a:rPr lang="es-ES" dirty="0"/>
              <a:t>desvío sigue el camino más corto hasta la salida</a:t>
            </a:r>
            <a:r>
              <a:rPr lang="es-ES" dirty="0" smtClean="0"/>
              <a:t>.</a:t>
            </a:r>
          </a:p>
          <a:p>
            <a:pPr algn="just"/>
            <a:r>
              <a:rPr lang="es-ES" dirty="0"/>
              <a:t>No es necesario que el desvío vuelva al camino principal (en el MP R3): no se vuelve si no es el camino óptimo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Si </a:t>
            </a:r>
            <a:r>
              <a:rPr lang="es-ES" dirty="0"/>
              <a:t>vuelve al camino principal en algún punto, el desvío se fusiona (</a:t>
            </a:r>
            <a:r>
              <a:rPr lang="es-ES" dirty="0" err="1"/>
              <a:t>merges</a:t>
            </a:r>
            <a:r>
              <a:rPr lang="es-ES" dirty="0"/>
              <a:t>) con el LSP principal. </a:t>
            </a:r>
            <a:endParaRPr lang="es-ES" dirty="0" smtClean="0"/>
          </a:p>
          <a:p>
            <a:pPr algn="just"/>
            <a:r>
              <a:rPr lang="es-ES" dirty="0" smtClean="0"/>
              <a:t>Ejemplo:</a:t>
            </a:r>
          </a:p>
          <a:p>
            <a:pPr marL="0" indent="0" algn="just">
              <a:buNone/>
            </a:pPr>
            <a:r>
              <a:rPr lang="es-ES" dirty="0" smtClean="0"/>
              <a:t>	LSP </a:t>
            </a:r>
            <a:r>
              <a:rPr lang="es-ES" dirty="0"/>
              <a:t>Z: R2-R9-R10-R12, uniéndose con su LSP principal en R12</a:t>
            </a:r>
            <a:r>
              <a:rPr lang="es-ES" dirty="0" smtClean="0"/>
              <a:t>.</a:t>
            </a:r>
          </a:p>
          <a:p>
            <a:pPr marL="0" indent="0" algn="just">
              <a:buNone/>
            </a:pPr>
            <a:r>
              <a:rPr lang="es-ES" dirty="0" smtClean="0"/>
              <a:t>	LSP </a:t>
            </a:r>
            <a:r>
              <a:rPr lang="es-ES" dirty="0"/>
              <a:t>X e Y se unen con su LSP principal en R3.</a:t>
            </a:r>
          </a:p>
        </p:txBody>
      </p:sp>
      <p:pic>
        <p:nvPicPr>
          <p:cNvPr id="4" name="Picture 1863"/>
          <p:cNvPicPr/>
          <p:nvPr/>
        </p:nvPicPr>
        <p:blipFill>
          <a:blip r:embed="rId2"/>
          <a:stretch>
            <a:fillRect/>
          </a:stretch>
        </p:blipFill>
        <p:spPr>
          <a:xfrm>
            <a:off x="7289074" y="3435531"/>
            <a:ext cx="4788395" cy="34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8708" y="140284"/>
            <a:ext cx="8911687" cy="1280890"/>
          </a:xfrm>
        </p:spPr>
        <p:txBody>
          <a:bodyPr/>
          <a:lstStyle/>
          <a:p>
            <a:r>
              <a:rPr lang="es-ES" dirty="0"/>
              <a:t>Protección local mediante FRR: caso 3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9580" y="1401800"/>
            <a:ext cx="8915400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Caso 3: protección de nodo N:1. </a:t>
            </a:r>
            <a:endParaRPr lang="es-ES" dirty="0" smtClean="0"/>
          </a:p>
          <a:p>
            <a:r>
              <a:rPr lang="es-ES" dirty="0" smtClean="0"/>
              <a:t>Cae </a:t>
            </a:r>
            <a:r>
              <a:rPr lang="es-ES" dirty="0"/>
              <a:t>el nodo R3</a:t>
            </a:r>
            <a:r>
              <a:rPr lang="es-ES" dirty="0" smtClean="0"/>
              <a:t>.</a:t>
            </a:r>
          </a:p>
          <a:p>
            <a:r>
              <a:rPr lang="es-ES" dirty="0" smtClean="0"/>
              <a:t>R2 </a:t>
            </a:r>
            <a:r>
              <a:rPr lang="es-ES" dirty="0"/>
              <a:t>tiene que identificar todos los siguientes-siguientes-saltos (NNH). 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/>
              <a:t>todos los </a:t>
            </a:r>
            <a:r>
              <a:rPr lang="es-ES" dirty="0" err="1"/>
              <a:t>LSPs</a:t>
            </a:r>
            <a:r>
              <a:rPr lang="es-ES" dirty="0"/>
              <a:t> tienen el mismo NNH, pero todos los </a:t>
            </a:r>
            <a:r>
              <a:rPr lang="es-ES" dirty="0" err="1"/>
              <a:t>LSPs</a:t>
            </a:r>
            <a:r>
              <a:rPr lang="es-ES" dirty="0"/>
              <a:t> que tengan el mismo </a:t>
            </a:r>
            <a:r>
              <a:rPr lang="es-ES" dirty="0" smtClean="0"/>
              <a:t>usan </a:t>
            </a:r>
            <a:r>
              <a:rPr lang="es-ES" dirty="0"/>
              <a:t>el mismo túnel bypass.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Ejemplo</a:t>
            </a:r>
            <a:r>
              <a:rPr lang="es-ES" dirty="0"/>
              <a:t>: </a:t>
            </a:r>
            <a:endParaRPr lang="es-ES" dirty="0" smtClean="0"/>
          </a:p>
          <a:p>
            <a:r>
              <a:rPr lang="es-ES" dirty="0" smtClean="0"/>
              <a:t>NNH </a:t>
            </a:r>
            <a:r>
              <a:rPr lang="es-ES" dirty="0"/>
              <a:t>para LSP X e Y: R4. </a:t>
            </a:r>
            <a:endParaRPr lang="es-ES" dirty="0" smtClean="0"/>
          </a:p>
          <a:p>
            <a:r>
              <a:rPr lang="es-ES" dirty="0" smtClean="0"/>
              <a:t>NNH </a:t>
            </a:r>
            <a:r>
              <a:rPr lang="es-ES" dirty="0"/>
              <a:t>para LSP Z: R11.  Túnel bypass para LSP X </a:t>
            </a:r>
            <a:r>
              <a:rPr lang="es-ES" dirty="0" smtClean="0"/>
              <a:t>e</a:t>
            </a:r>
          </a:p>
          <a:p>
            <a:pPr marL="0" indent="0">
              <a:buNone/>
            </a:pPr>
            <a:r>
              <a:rPr lang="es-ES" dirty="0" smtClean="0"/>
              <a:t>	Y</a:t>
            </a:r>
            <a:r>
              <a:rPr lang="es-ES" dirty="0"/>
              <a:t>: R2-R8-R7-R4</a:t>
            </a:r>
            <a:r>
              <a:rPr lang="es-ES" dirty="0" smtClean="0"/>
              <a:t>.</a:t>
            </a:r>
          </a:p>
          <a:p>
            <a:r>
              <a:rPr lang="es-ES" dirty="0" smtClean="0"/>
              <a:t> </a:t>
            </a:r>
            <a:r>
              <a:rPr lang="es-ES" dirty="0"/>
              <a:t>Túnel bypass para LSP Z: R2-R9-R10-R12-R11. </a:t>
            </a:r>
            <a:endParaRPr lang="es-ES" dirty="0" smtClean="0"/>
          </a:p>
          <a:p>
            <a:r>
              <a:rPr lang="es-ES" dirty="0" smtClean="0"/>
              <a:t>Los </a:t>
            </a:r>
            <a:r>
              <a:rPr lang="es-ES" dirty="0" err="1"/>
              <a:t>LSPs</a:t>
            </a:r>
            <a:r>
              <a:rPr lang="es-ES" dirty="0"/>
              <a:t> se fusionan con el camino principal en el NNH.</a:t>
            </a:r>
          </a:p>
        </p:txBody>
      </p:sp>
      <p:pic>
        <p:nvPicPr>
          <p:cNvPr id="4" name="Picture 1895"/>
          <p:cNvPicPr/>
          <p:nvPr/>
        </p:nvPicPr>
        <p:blipFill rotWithShape="1">
          <a:blip r:embed="rId2"/>
          <a:srcRect l="620" t="186"/>
          <a:stretch/>
        </p:blipFill>
        <p:spPr>
          <a:xfrm>
            <a:off x="6635931" y="2682691"/>
            <a:ext cx="5236079" cy="39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8159" y="0"/>
            <a:ext cx="8911687" cy="1280890"/>
          </a:xfrm>
        </p:spPr>
        <p:txBody>
          <a:bodyPr/>
          <a:lstStyle/>
          <a:p>
            <a:r>
              <a:rPr lang="es-ES" dirty="0"/>
              <a:t>Protección local mediante FRR: caso 4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8344" y="1280890"/>
            <a:ext cx="8915400" cy="343117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dirty="0" smtClean="0"/>
              <a:t> </a:t>
            </a:r>
            <a:r>
              <a:rPr lang="es-ES" dirty="0"/>
              <a:t>Caso 4: protección de nodo 1:1. </a:t>
            </a:r>
            <a:endParaRPr lang="es-ES" dirty="0" smtClean="0"/>
          </a:p>
          <a:p>
            <a:pPr algn="just"/>
            <a:r>
              <a:rPr lang="es-ES" dirty="0" smtClean="0"/>
              <a:t>Cae </a:t>
            </a:r>
            <a:r>
              <a:rPr lang="es-ES" dirty="0"/>
              <a:t>el nodo R3.  Se crea un desvío separado para cada </a:t>
            </a:r>
            <a:r>
              <a:rPr lang="es-ES" dirty="0" smtClean="0"/>
              <a:t>LSP</a:t>
            </a:r>
          </a:p>
          <a:p>
            <a:pPr algn="just"/>
            <a:r>
              <a:rPr lang="es-ES" dirty="0" smtClean="0"/>
              <a:t>Siguiendo </a:t>
            </a:r>
            <a:r>
              <a:rPr lang="es-ES" dirty="0"/>
              <a:t>el camino más corto para cada LSP. </a:t>
            </a:r>
            <a:endParaRPr lang="es-ES" dirty="0" smtClean="0"/>
          </a:p>
          <a:p>
            <a:pPr algn="just"/>
            <a:r>
              <a:rPr lang="es-ES" dirty="0" smtClean="0"/>
              <a:t>Si </a:t>
            </a:r>
            <a:r>
              <a:rPr lang="es-ES" dirty="0"/>
              <a:t>vuelve al camino principal en algún punto, el desvío se fusiona (</a:t>
            </a:r>
            <a:r>
              <a:rPr lang="es-ES" dirty="0" err="1"/>
              <a:t>merges</a:t>
            </a:r>
            <a:r>
              <a:rPr lang="es-ES" dirty="0"/>
              <a:t>) con el LSP principal. </a:t>
            </a:r>
            <a:endParaRPr lang="es-ES" dirty="0" smtClean="0"/>
          </a:p>
          <a:p>
            <a:pPr algn="just"/>
            <a:r>
              <a:rPr lang="es-ES" dirty="0" smtClean="0"/>
              <a:t>Ejemplo</a:t>
            </a:r>
            <a:r>
              <a:rPr lang="es-ES" dirty="0"/>
              <a:t>: </a:t>
            </a:r>
            <a:endParaRPr lang="es-ES" dirty="0" smtClean="0"/>
          </a:p>
          <a:p>
            <a:pPr marL="800100" lvl="2" indent="0" algn="just">
              <a:buNone/>
            </a:pPr>
            <a:r>
              <a:rPr lang="es-ES" dirty="0" smtClean="0"/>
              <a:t>LSP </a:t>
            </a:r>
            <a:r>
              <a:rPr lang="es-ES" dirty="0"/>
              <a:t>X e Y: R2-R8-R7-R4 y se fusionan con sus respectivos </a:t>
            </a:r>
            <a:r>
              <a:rPr lang="es-ES" dirty="0" err="1"/>
              <a:t>LSPs</a:t>
            </a:r>
            <a:r>
              <a:rPr lang="es-ES" dirty="0"/>
              <a:t> </a:t>
            </a:r>
            <a:endParaRPr lang="es-ES" dirty="0" smtClean="0"/>
          </a:p>
          <a:p>
            <a:pPr marL="800100" lvl="2" indent="0" algn="just">
              <a:buNone/>
            </a:pPr>
            <a:r>
              <a:rPr lang="es-ES" dirty="0" smtClean="0"/>
              <a:t>principales </a:t>
            </a:r>
            <a:r>
              <a:rPr lang="es-ES" dirty="0"/>
              <a:t>en R4</a:t>
            </a:r>
            <a:r>
              <a:rPr lang="es-ES" dirty="0" smtClean="0"/>
              <a:t>.</a:t>
            </a:r>
          </a:p>
          <a:p>
            <a:pPr marL="800100" lvl="2" indent="0" algn="just">
              <a:buNone/>
            </a:pPr>
            <a:r>
              <a:rPr lang="es-ES" dirty="0" smtClean="0"/>
              <a:t>LSP </a:t>
            </a:r>
            <a:r>
              <a:rPr lang="es-ES" dirty="0"/>
              <a:t>Z: R2-R9-R10-R12 y se fusiona con su LSP principal en R12</a:t>
            </a:r>
            <a:r>
              <a:rPr lang="es-ES" dirty="0" smtClean="0"/>
              <a:t>.</a:t>
            </a:r>
          </a:p>
          <a:p>
            <a:pPr marL="800100" lvl="2" indent="0" algn="just">
              <a:buNone/>
            </a:pPr>
            <a:r>
              <a:rPr lang="es-ES" dirty="0" smtClean="0"/>
              <a:t>LSP </a:t>
            </a:r>
            <a:r>
              <a:rPr lang="es-ES" dirty="0"/>
              <a:t>Z sigue un camino óptimo.</a:t>
            </a:r>
          </a:p>
        </p:txBody>
      </p:sp>
      <p:pic>
        <p:nvPicPr>
          <p:cNvPr id="4" name="Picture 1934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2769326"/>
            <a:ext cx="4792979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"/>
          <p:cNvGrpSpPr/>
          <p:nvPr/>
        </p:nvGrpSpPr>
        <p:grpSpPr>
          <a:xfrm>
            <a:off x="2000520" y="868680"/>
            <a:ext cx="8896320" cy="3875040"/>
            <a:chOff x="2000520" y="868680"/>
            <a:chExt cx="8896320" cy="3875040"/>
          </a:xfrm>
        </p:grpSpPr>
        <p:sp>
          <p:nvSpPr>
            <p:cNvPr id="155" name="CustomShape 2"/>
            <p:cNvSpPr/>
            <p:nvPr/>
          </p:nvSpPr>
          <p:spPr>
            <a:xfrm>
              <a:off x="6067800" y="1316880"/>
              <a:ext cx="1312920" cy="232560"/>
            </a:xfrm>
            <a:custGeom>
              <a:avLst/>
              <a:gdLst/>
              <a:ahLst/>
              <a:cxnLst/>
              <a:rect l="l" t="t" r="r" b="b"/>
              <a:pathLst>
                <a:path w="1296670" h="252730">
                  <a:moveTo>
                    <a:pt x="0" y="252730"/>
                  </a:moveTo>
                  <a:lnTo>
                    <a:pt x="11430" y="236220"/>
                  </a:lnTo>
                  <a:lnTo>
                    <a:pt x="24130" y="218440"/>
                  </a:lnTo>
                  <a:lnTo>
                    <a:pt x="39370" y="201930"/>
                  </a:lnTo>
                  <a:lnTo>
                    <a:pt x="54610" y="185420"/>
                  </a:lnTo>
                  <a:lnTo>
                    <a:pt x="72390" y="170180"/>
                  </a:lnTo>
                  <a:lnTo>
                    <a:pt x="91440" y="154940"/>
                  </a:lnTo>
                  <a:lnTo>
                    <a:pt x="111760" y="139700"/>
                  </a:lnTo>
                  <a:lnTo>
                    <a:pt x="134620" y="125730"/>
                  </a:lnTo>
                  <a:lnTo>
                    <a:pt x="157480" y="113030"/>
                  </a:lnTo>
                  <a:lnTo>
                    <a:pt x="181610" y="99060"/>
                  </a:lnTo>
                  <a:lnTo>
                    <a:pt x="208280" y="87630"/>
                  </a:lnTo>
                  <a:lnTo>
                    <a:pt x="234950" y="76200"/>
                  </a:lnTo>
                  <a:lnTo>
                    <a:pt x="262890" y="64770"/>
                  </a:lnTo>
                  <a:lnTo>
                    <a:pt x="292100" y="54610"/>
                  </a:lnTo>
                  <a:lnTo>
                    <a:pt x="321310" y="45720"/>
                  </a:lnTo>
                  <a:lnTo>
                    <a:pt x="351790" y="36830"/>
                  </a:lnTo>
                  <a:lnTo>
                    <a:pt x="383540" y="29210"/>
                  </a:lnTo>
                  <a:lnTo>
                    <a:pt x="416560" y="22860"/>
                  </a:lnTo>
                  <a:lnTo>
                    <a:pt x="449580" y="16510"/>
                  </a:lnTo>
                  <a:lnTo>
                    <a:pt x="482600" y="11430"/>
                  </a:lnTo>
                  <a:lnTo>
                    <a:pt x="515620" y="7620"/>
                  </a:lnTo>
                  <a:lnTo>
                    <a:pt x="549910" y="5080"/>
                  </a:lnTo>
                  <a:lnTo>
                    <a:pt x="584200" y="2540"/>
                  </a:lnTo>
                  <a:lnTo>
                    <a:pt x="619760" y="1270"/>
                  </a:lnTo>
                  <a:lnTo>
                    <a:pt x="654050" y="0"/>
                  </a:lnTo>
                  <a:lnTo>
                    <a:pt x="688340" y="1270"/>
                  </a:lnTo>
                  <a:lnTo>
                    <a:pt x="723900" y="2540"/>
                  </a:lnTo>
                  <a:lnTo>
                    <a:pt x="758190" y="5080"/>
                  </a:lnTo>
                  <a:lnTo>
                    <a:pt x="792480" y="7620"/>
                  </a:lnTo>
                  <a:lnTo>
                    <a:pt x="825500" y="11430"/>
                  </a:lnTo>
                  <a:lnTo>
                    <a:pt x="859790" y="16510"/>
                  </a:lnTo>
                  <a:lnTo>
                    <a:pt x="891540" y="22860"/>
                  </a:lnTo>
                  <a:lnTo>
                    <a:pt x="924560" y="29210"/>
                  </a:lnTo>
                  <a:lnTo>
                    <a:pt x="956310" y="36830"/>
                  </a:lnTo>
                  <a:lnTo>
                    <a:pt x="986790" y="45720"/>
                  </a:lnTo>
                  <a:lnTo>
                    <a:pt x="1017270" y="54610"/>
                  </a:lnTo>
                  <a:lnTo>
                    <a:pt x="1045210" y="64770"/>
                  </a:lnTo>
                  <a:lnTo>
                    <a:pt x="1073150" y="76200"/>
                  </a:lnTo>
                  <a:lnTo>
                    <a:pt x="1101090" y="87630"/>
                  </a:lnTo>
                  <a:lnTo>
                    <a:pt x="1126490" y="99060"/>
                  </a:lnTo>
                  <a:lnTo>
                    <a:pt x="1150620" y="113030"/>
                  </a:lnTo>
                  <a:lnTo>
                    <a:pt x="1173480" y="125730"/>
                  </a:lnTo>
                  <a:lnTo>
                    <a:pt x="1196340" y="139700"/>
                  </a:lnTo>
                  <a:lnTo>
                    <a:pt x="1216660" y="154940"/>
                  </a:lnTo>
                  <a:lnTo>
                    <a:pt x="1235710" y="170180"/>
                  </a:lnTo>
                  <a:lnTo>
                    <a:pt x="1253490" y="185420"/>
                  </a:lnTo>
                  <a:lnTo>
                    <a:pt x="1270000" y="201930"/>
                  </a:lnTo>
                  <a:lnTo>
                    <a:pt x="1283970" y="218440"/>
                  </a:lnTo>
                  <a:lnTo>
                    <a:pt x="1296670" y="23622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3"/>
            <p:cNvSpPr/>
            <p:nvPr/>
          </p:nvSpPr>
          <p:spPr>
            <a:xfrm>
              <a:off x="6036840" y="13168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4"/>
            <p:cNvSpPr/>
            <p:nvPr/>
          </p:nvSpPr>
          <p:spPr>
            <a:xfrm>
              <a:off x="7424640" y="1981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5"/>
            <p:cNvSpPr/>
            <p:nvPr/>
          </p:nvSpPr>
          <p:spPr>
            <a:xfrm>
              <a:off x="5267520" y="1485360"/>
              <a:ext cx="815040" cy="398880"/>
            </a:xfrm>
            <a:custGeom>
              <a:avLst/>
              <a:gdLst/>
              <a:ahLst/>
              <a:cxnLst/>
              <a:rect l="l" t="t" r="r" b="b"/>
              <a:pathLst>
                <a:path w="805180" h="433070">
                  <a:moveTo>
                    <a:pt x="527050" y="0"/>
                  </a:moveTo>
                  <a:cubicBezTo>
                    <a:pt x="624840" y="0"/>
                    <a:pt x="721360" y="17780"/>
                    <a:pt x="805180" y="54610"/>
                  </a:cubicBezTo>
                  <a:lnTo>
                    <a:pt x="527050" y="363220"/>
                  </a:lnTo>
                  <a:lnTo>
                    <a:pt x="10160" y="433070"/>
                  </a:lnTo>
                  <a:cubicBezTo>
                    <a:pt x="3810" y="410210"/>
                    <a:pt x="0" y="387350"/>
                    <a:pt x="1270" y="363220"/>
                  </a:cubicBezTo>
                  <a:cubicBezTo>
                    <a:pt x="1270" y="162560"/>
                    <a:pt x="236220" y="0"/>
                    <a:pt x="527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6"/>
            <p:cNvSpPr/>
            <p:nvPr/>
          </p:nvSpPr>
          <p:spPr>
            <a:xfrm>
              <a:off x="5274000" y="1491120"/>
              <a:ext cx="804960" cy="385920"/>
            </a:xfrm>
            <a:custGeom>
              <a:avLst/>
              <a:gdLst/>
              <a:ahLst/>
              <a:cxnLst/>
              <a:rect l="l" t="t" r="r" b="b"/>
              <a:pathLst>
                <a:path w="795020" h="419100">
                  <a:moveTo>
                    <a:pt x="495300" y="0"/>
                  </a:moveTo>
                  <a:lnTo>
                    <a:pt x="547370" y="0"/>
                  </a:lnTo>
                  <a:lnTo>
                    <a:pt x="574040" y="1270"/>
                  </a:lnTo>
                  <a:lnTo>
                    <a:pt x="599440" y="3810"/>
                  </a:lnTo>
                  <a:lnTo>
                    <a:pt x="624840" y="7620"/>
                  </a:lnTo>
                  <a:lnTo>
                    <a:pt x="650240" y="11430"/>
                  </a:lnTo>
                  <a:lnTo>
                    <a:pt x="675640" y="15240"/>
                  </a:lnTo>
                  <a:lnTo>
                    <a:pt x="701040" y="21590"/>
                  </a:lnTo>
                  <a:lnTo>
                    <a:pt x="725170" y="27940"/>
                  </a:lnTo>
                  <a:lnTo>
                    <a:pt x="749300" y="35560"/>
                  </a:lnTo>
                  <a:lnTo>
                    <a:pt x="772160" y="43180"/>
                  </a:lnTo>
                  <a:lnTo>
                    <a:pt x="795020" y="52070"/>
                  </a:lnTo>
                  <a:lnTo>
                    <a:pt x="520700" y="353060"/>
                  </a:lnTo>
                  <a:lnTo>
                    <a:pt x="8890" y="419100"/>
                  </a:lnTo>
                  <a:lnTo>
                    <a:pt x="3810" y="401320"/>
                  </a:lnTo>
                  <a:lnTo>
                    <a:pt x="1270" y="383540"/>
                  </a:lnTo>
                  <a:lnTo>
                    <a:pt x="0" y="365760"/>
                  </a:lnTo>
                  <a:lnTo>
                    <a:pt x="0" y="347980"/>
                  </a:lnTo>
                  <a:lnTo>
                    <a:pt x="1270" y="330200"/>
                  </a:lnTo>
                  <a:lnTo>
                    <a:pt x="2540" y="312420"/>
                  </a:lnTo>
                  <a:lnTo>
                    <a:pt x="6350" y="295910"/>
                  </a:lnTo>
                  <a:lnTo>
                    <a:pt x="11430" y="278130"/>
                  </a:lnTo>
                  <a:lnTo>
                    <a:pt x="17780" y="260350"/>
                  </a:lnTo>
                  <a:lnTo>
                    <a:pt x="25400" y="243840"/>
                  </a:lnTo>
                  <a:lnTo>
                    <a:pt x="34290" y="227330"/>
                  </a:lnTo>
                  <a:lnTo>
                    <a:pt x="44450" y="210820"/>
                  </a:lnTo>
                  <a:lnTo>
                    <a:pt x="55880" y="194310"/>
                  </a:lnTo>
                  <a:lnTo>
                    <a:pt x="67310" y="179070"/>
                  </a:lnTo>
                  <a:lnTo>
                    <a:pt x="81280" y="163830"/>
                  </a:lnTo>
                  <a:lnTo>
                    <a:pt x="95250" y="148590"/>
                  </a:lnTo>
                  <a:lnTo>
                    <a:pt x="111760" y="134620"/>
                  </a:lnTo>
                  <a:lnTo>
                    <a:pt x="128270" y="120650"/>
                  </a:lnTo>
                  <a:lnTo>
                    <a:pt x="146050" y="107950"/>
                  </a:lnTo>
                  <a:lnTo>
                    <a:pt x="163830" y="95250"/>
                  </a:lnTo>
                  <a:lnTo>
                    <a:pt x="184150" y="83820"/>
                  </a:lnTo>
                  <a:lnTo>
                    <a:pt x="204470" y="72390"/>
                  </a:lnTo>
                  <a:lnTo>
                    <a:pt x="226060" y="62230"/>
                  </a:lnTo>
                  <a:lnTo>
                    <a:pt x="247650" y="52070"/>
                  </a:lnTo>
                  <a:lnTo>
                    <a:pt x="270510" y="43180"/>
                  </a:lnTo>
                  <a:lnTo>
                    <a:pt x="293370" y="35560"/>
                  </a:lnTo>
                  <a:lnTo>
                    <a:pt x="317500" y="27940"/>
                  </a:lnTo>
                  <a:lnTo>
                    <a:pt x="341630" y="21590"/>
                  </a:lnTo>
                  <a:lnTo>
                    <a:pt x="367030" y="15240"/>
                  </a:lnTo>
                  <a:lnTo>
                    <a:pt x="391160" y="11430"/>
                  </a:lnTo>
                  <a:lnTo>
                    <a:pt x="416560" y="7620"/>
                  </a:lnTo>
                  <a:lnTo>
                    <a:pt x="443230" y="3810"/>
                  </a:lnTo>
                  <a:lnTo>
                    <a:pt x="468630" y="127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7"/>
            <p:cNvSpPr/>
            <p:nvPr/>
          </p:nvSpPr>
          <p:spPr>
            <a:xfrm>
              <a:off x="5274000" y="1491120"/>
              <a:ext cx="804960" cy="385920"/>
            </a:xfrm>
            <a:custGeom>
              <a:avLst/>
              <a:gdLst/>
              <a:ahLst/>
              <a:cxnLst/>
              <a:rect l="l" t="t" r="r" b="b"/>
              <a:pathLst>
                <a:path w="795020" h="419100">
                  <a:moveTo>
                    <a:pt x="8890" y="419100"/>
                  </a:moveTo>
                  <a:lnTo>
                    <a:pt x="3810" y="401320"/>
                  </a:lnTo>
                  <a:lnTo>
                    <a:pt x="1270" y="383540"/>
                  </a:lnTo>
                  <a:lnTo>
                    <a:pt x="0" y="365760"/>
                  </a:lnTo>
                  <a:lnTo>
                    <a:pt x="0" y="347980"/>
                  </a:lnTo>
                  <a:lnTo>
                    <a:pt x="1270" y="330200"/>
                  </a:lnTo>
                  <a:lnTo>
                    <a:pt x="2540" y="312420"/>
                  </a:lnTo>
                  <a:lnTo>
                    <a:pt x="6350" y="295910"/>
                  </a:lnTo>
                  <a:lnTo>
                    <a:pt x="11430" y="278130"/>
                  </a:lnTo>
                  <a:lnTo>
                    <a:pt x="17780" y="260350"/>
                  </a:lnTo>
                  <a:lnTo>
                    <a:pt x="25400" y="243840"/>
                  </a:lnTo>
                  <a:lnTo>
                    <a:pt x="34290" y="227330"/>
                  </a:lnTo>
                  <a:lnTo>
                    <a:pt x="44450" y="210820"/>
                  </a:lnTo>
                  <a:lnTo>
                    <a:pt x="55880" y="194310"/>
                  </a:lnTo>
                  <a:lnTo>
                    <a:pt x="67310" y="179070"/>
                  </a:lnTo>
                  <a:lnTo>
                    <a:pt x="81280" y="163830"/>
                  </a:lnTo>
                  <a:lnTo>
                    <a:pt x="95250" y="148590"/>
                  </a:lnTo>
                  <a:lnTo>
                    <a:pt x="111760" y="134620"/>
                  </a:lnTo>
                  <a:lnTo>
                    <a:pt x="128270" y="120650"/>
                  </a:lnTo>
                  <a:lnTo>
                    <a:pt x="146050" y="107950"/>
                  </a:lnTo>
                  <a:lnTo>
                    <a:pt x="163830" y="95250"/>
                  </a:lnTo>
                  <a:lnTo>
                    <a:pt x="184150" y="83820"/>
                  </a:lnTo>
                  <a:lnTo>
                    <a:pt x="204470" y="72390"/>
                  </a:lnTo>
                  <a:lnTo>
                    <a:pt x="226060" y="62230"/>
                  </a:lnTo>
                  <a:lnTo>
                    <a:pt x="247650" y="52070"/>
                  </a:lnTo>
                  <a:lnTo>
                    <a:pt x="270510" y="43180"/>
                  </a:lnTo>
                  <a:lnTo>
                    <a:pt x="293370" y="35560"/>
                  </a:lnTo>
                  <a:lnTo>
                    <a:pt x="317500" y="27940"/>
                  </a:lnTo>
                  <a:lnTo>
                    <a:pt x="341630" y="21590"/>
                  </a:lnTo>
                  <a:lnTo>
                    <a:pt x="367030" y="15240"/>
                  </a:lnTo>
                  <a:lnTo>
                    <a:pt x="391160" y="11430"/>
                  </a:lnTo>
                  <a:lnTo>
                    <a:pt x="416560" y="7620"/>
                  </a:lnTo>
                  <a:lnTo>
                    <a:pt x="443230" y="3810"/>
                  </a:lnTo>
                  <a:lnTo>
                    <a:pt x="468630" y="1270"/>
                  </a:lnTo>
                  <a:lnTo>
                    <a:pt x="495300" y="0"/>
                  </a:lnTo>
                  <a:lnTo>
                    <a:pt x="547370" y="0"/>
                  </a:lnTo>
                  <a:lnTo>
                    <a:pt x="574040" y="1270"/>
                  </a:lnTo>
                  <a:lnTo>
                    <a:pt x="599440" y="3810"/>
                  </a:lnTo>
                  <a:lnTo>
                    <a:pt x="624840" y="7620"/>
                  </a:lnTo>
                  <a:lnTo>
                    <a:pt x="650240" y="11430"/>
                  </a:lnTo>
                  <a:lnTo>
                    <a:pt x="675640" y="15240"/>
                  </a:lnTo>
                  <a:lnTo>
                    <a:pt x="701040" y="21590"/>
                  </a:lnTo>
                  <a:lnTo>
                    <a:pt x="725170" y="27940"/>
                  </a:lnTo>
                  <a:lnTo>
                    <a:pt x="749300" y="35560"/>
                  </a:lnTo>
                  <a:lnTo>
                    <a:pt x="772160" y="43180"/>
                  </a:lnTo>
                  <a:lnTo>
                    <a:pt x="795020" y="5207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8"/>
            <p:cNvSpPr/>
            <p:nvPr/>
          </p:nvSpPr>
          <p:spPr>
            <a:xfrm>
              <a:off x="5274000" y="14911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9"/>
            <p:cNvSpPr/>
            <p:nvPr/>
          </p:nvSpPr>
          <p:spPr>
            <a:xfrm>
              <a:off x="6329880" y="21434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10"/>
            <p:cNvSpPr/>
            <p:nvPr/>
          </p:nvSpPr>
          <p:spPr>
            <a:xfrm>
              <a:off x="5160960" y="2418480"/>
              <a:ext cx="804960" cy="304200"/>
            </a:xfrm>
            <a:custGeom>
              <a:avLst/>
              <a:gdLst/>
              <a:ahLst/>
              <a:cxnLst/>
              <a:rect l="l" t="t" r="r" b="b"/>
              <a:pathLst>
                <a:path w="795020" h="330200">
                  <a:moveTo>
                    <a:pt x="795020" y="290830"/>
                  </a:moveTo>
                  <a:lnTo>
                    <a:pt x="770890" y="298450"/>
                  </a:lnTo>
                  <a:lnTo>
                    <a:pt x="745490" y="304800"/>
                  </a:lnTo>
                  <a:lnTo>
                    <a:pt x="720090" y="311150"/>
                  </a:lnTo>
                  <a:lnTo>
                    <a:pt x="694690" y="316230"/>
                  </a:lnTo>
                  <a:lnTo>
                    <a:pt x="668020" y="321310"/>
                  </a:lnTo>
                  <a:lnTo>
                    <a:pt x="641350" y="325120"/>
                  </a:lnTo>
                  <a:lnTo>
                    <a:pt x="614680" y="327660"/>
                  </a:lnTo>
                  <a:lnTo>
                    <a:pt x="586740" y="328930"/>
                  </a:lnTo>
                  <a:lnTo>
                    <a:pt x="560070" y="330200"/>
                  </a:lnTo>
                  <a:lnTo>
                    <a:pt x="504190" y="330200"/>
                  </a:lnTo>
                  <a:lnTo>
                    <a:pt x="477520" y="328930"/>
                  </a:lnTo>
                  <a:lnTo>
                    <a:pt x="450850" y="326390"/>
                  </a:lnTo>
                  <a:lnTo>
                    <a:pt x="422910" y="323850"/>
                  </a:lnTo>
                  <a:lnTo>
                    <a:pt x="396240" y="320040"/>
                  </a:lnTo>
                  <a:lnTo>
                    <a:pt x="370840" y="314960"/>
                  </a:lnTo>
                  <a:lnTo>
                    <a:pt x="344170" y="309880"/>
                  </a:lnTo>
                  <a:lnTo>
                    <a:pt x="318770" y="303530"/>
                  </a:lnTo>
                  <a:lnTo>
                    <a:pt x="294640" y="295910"/>
                  </a:lnTo>
                  <a:lnTo>
                    <a:pt x="270510" y="288290"/>
                  </a:lnTo>
                  <a:lnTo>
                    <a:pt x="246380" y="279400"/>
                  </a:lnTo>
                  <a:lnTo>
                    <a:pt x="223520" y="270510"/>
                  </a:lnTo>
                  <a:lnTo>
                    <a:pt x="201930" y="260350"/>
                  </a:lnTo>
                  <a:lnTo>
                    <a:pt x="181610" y="250190"/>
                  </a:lnTo>
                  <a:lnTo>
                    <a:pt x="161290" y="238760"/>
                  </a:lnTo>
                  <a:lnTo>
                    <a:pt x="142240" y="227330"/>
                  </a:lnTo>
                  <a:lnTo>
                    <a:pt x="124460" y="214630"/>
                  </a:lnTo>
                  <a:lnTo>
                    <a:pt x="106680" y="200660"/>
                  </a:lnTo>
                  <a:lnTo>
                    <a:pt x="91440" y="187960"/>
                  </a:lnTo>
                  <a:lnTo>
                    <a:pt x="76200" y="173990"/>
                  </a:lnTo>
                  <a:lnTo>
                    <a:pt x="62230" y="160020"/>
                  </a:lnTo>
                  <a:lnTo>
                    <a:pt x="50800" y="144780"/>
                  </a:lnTo>
                  <a:lnTo>
                    <a:pt x="39370" y="129540"/>
                  </a:lnTo>
                  <a:lnTo>
                    <a:pt x="29210" y="114300"/>
                  </a:lnTo>
                  <a:lnTo>
                    <a:pt x="21590" y="97790"/>
                  </a:lnTo>
                  <a:lnTo>
                    <a:pt x="13970" y="82550"/>
                  </a:lnTo>
                  <a:lnTo>
                    <a:pt x="8890" y="66040"/>
                  </a:lnTo>
                  <a:lnTo>
                    <a:pt x="3810" y="49530"/>
                  </a:lnTo>
                  <a:lnTo>
                    <a:pt x="1270" y="33020"/>
                  </a:lnTo>
                  <a:lnTo>
                    <a:pt x="0" y="1651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1"/>
            <p:cNvSpPr/>
            <p:nvPr/>
          </p:nvSpPr>
          <p:spPr>
            <a:xfrm>
              <a:off x="5160960" y="21268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12"/>
            <p:cNvSpPr/>
            <p:nvPr/>
          </p:nvSpPr>
          <p:spPr>
            <a:xfrm>
              <a:off x="6247800" y="27226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13"/>
            <p:cNvSpPr/>
            <p:nvPr/>
          </p:nvSpPr>
          <p:spPr>
            <a:xfrm>
              <a:off x="7355160" y="1504080"/>
              <a:ext cx="618480" cy="383760"/>
            </a:xfrm>
            <a:custGeom>
              <a:avLst/>
              <a:gdLst/>
              <a:ahLst/>
              <a:cxnLst/>
              <a:rect l="l" t="t" r="r" b="b"/>
              <a:pathLst>
                <a:path w="610870" h="416560">
                  <a:moveTo>
                    <a:pt x="105410" y="1270"/>
                  </a:moveTo>
                  <a:cubicBezTo>
                    <a:pt x="384810" y="1270"/>
                    <a:pt x="610870" y="128270"/>
                    <a:pt x="610870" y="284480"/>
                  </a:cubicBezTo>
                  <a:cubicBezTo>
                    <a:pt x="610870" y="330200"/>
                    <a:pt x="590550" y="375920"/>
                    <a:pt x="551180" y="416560"/>
                  </a:cubicBezTo>
                  <a:lnTo>
                    <a:pt x="105410" y="284480"/>
                  </a:lnTo>
                  <a:lnTo>
                    <a:pt x="0" y="7620"/>
                  </a:lnTo>
                  <a:cubicBezTo>
                    <a:pt x="34290" y="2540"/>
                    <a:pt x="69850" y="0"/>
                    <a:pt x="105410" y="1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14"/>
            <p:cNvSpPr/>
            <p:nvPr/>
          </p:nvSpPr>
          <p:spPr>
            <a:xfrm>
              <a:off x="7361640" y="1510920"/>
              <a:ext cx="608040" cy="372960"/>
            </a:xfrm>
            <a:custGeom>
              <a:avLst/>
              <a:gdLst/>
              <a:ahLst/>
              <a:cxnLst/>
              <a:rect l="l" t="t" r="r" b="b"/>
              <a:pathLst>
                <a:path w="600710" h="405130">
                  <a:moveTo>
                    <a:pt x="76200" y="0"/>
                  </a:moveTo>
                  <a:lnTo>
                    <a:pt x="127000" y="0"/>
                  </a:lnTo>
                  <a:lnTo>
                    <a:pt x="152400" y="1270"/>
                  </a:lnTo>
                  <a:lnTo>
                    <a:pt x="177800" y="2540"/>
                  </a:lnTo>
                  <a:lnTo>
                    <a:pt x="203200" y="5080"/>
                  </a:lnTo>
                  <a:lnTo>
                    <a:pt x="227330" y="8890"/>
                  </a:lnTo>
                  <a:lnTo>
                    <a:pt x="252730" y="12700"/>
                  </a:lnTo>
                  <a:lnTo>
                    <a:pt x="276860" y="17780"/>
                  </a:lnTo>
                  <a:lnTo>
                    <a:pt x="300990" y="22860"/>
                  </a:lnTo>
                  <a:lnTo>
                    <a:pt x="323850" y="27940"/>
                  </a:lnTo>
                  <a:lnTo>
                    <a:pt x="346710" y="35560"/>
                  </a:lnTo>
                  <a:lnTo>
                    <a:pt x="368300" y="41910"/>
                  </a:lnTo>
                  <a:lnTo>
                    <a:pt x="389890" y="50800"/>
                  </a:lnTo>
                  <a:lnTo>
                    <a:pt x="410210" y="58420"/>
                  </a:lnTo>
                  <a:lnTo>
                    <a:pt x="430530" y="68580"/>
                  </a:lnTo>
                  <a:lnTo>
                    <a:pt x="448310" y="77470"/>
                  </a:lnTo>
                  <a:lnTo>
                    <a:pt x="466090" y="87630"/>
                  </a:lnTo>
                  <a:lnTo>
                    <a:pt x="483870" y="97790"/>
                  </a:lnTo>
                  <a:lnTo>
                    <a:pt x="499110" y="109220"/>
                  </a:lnTo>
                  <a:lnTo>
                    <a:pt x="514350" y="120650"/>
                  </a:lnTo>
                  <a:lnTo>
                    <a:pt x="528320" y="133350"/>
                  </a:lnTo>
                  <a:lnTo>
                    <a:pt x="541020" y="144780"/>
                  </a:lnTo>
                  <a:lnTo>
                    <a:pt x="552450" y="157480"/>
                  </a:lnTo>
                  <a:lnTo>
                    <a:pt x="562610" y="171450"/>
                  </a:lnTo>
                  <a:lnTo>
                    <a:pt x="571500" y="184150"/>
                  </a:lnTo>
                  <a:lnTo>
                    <a:pt x="580390" y="198120"/>
                  </a:lnTo>
                  <a:lnTo>
                    <a:pt x="586740" y="212090"/>
                  </a:lnTo>
                  <a:lnTo>
                    <a:pt x="591820" y="226060"/>
                  </a:lnTo>
                  <a:lnTo>
                    <a:pt x="595630" y="240030"/>
                  </a:lnTo>
                  <a:lnTo>
                    <a:pt x="599440" y="254000"/>
                  </a:lnTo>
                  <a:lnTo>
                    <a:pt x="600710" y="267970"/>
                  </a:lnTo>
                  <a:lnTo>
                    <a:pt x="600710" y="281940"/>
                  </a:lnTo>
                  <a:lnTo>
                    <a:pt x="599440" y="297180"/>
                  </a:lnTo>
                  <a:lnTo>
                    <a:pt x="596900" y="311150"/>
                  </a:lnTo>
                  <a:lnTo>
                    <a:pt x="593090" y="325120"/>
                  </a:lnTo>
                  <a:lnTo>
                    <a:pt x="589280" y="339090"/>
                  </a:lnTo>
                  <a:lnTo>
                    <a:pt x="581660" y="353060"/>
                  </a:lnTo>
                  <a:lnTo>
                    <a:pt x="574040" y="367030"/>
                  </a:lnTo>
                  <a:lnTo>
                    <a:pt x="566420" y="379730"/>
                  </a:lnTo>
                  <a:lnTo>
                    <a:pt x="556260" y="392430"/>
                  </a:lnTo>
                  <a:lnTo>
                    <a:pt x="544830" y="405130"/>
                  </a:lnTo>
                  <a:lnTo>
                    <a:pt x="102870" y="276860"/>
                  </a:lnTo>
                  <a:lnTo>
                    <a:pt x="0" y="5080"/>
                  </a:lnTo>
                  <a:lnTo>
                    <a:pt x="25400" y="2540"/>
                  </a:lnTo>
                  <a:lnTo>
                    <a:pt x="50800" y="127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15"/>
            <p:cNvSpPr/>
            <p:nvPr/>
          </p:nvSpPr>
          <p:spPr>
            <a:xfrm>
              <a:off x="7361640" y="1510920"/>
              <a:ext cx="608040" cy="372960"/>
            </a:xfrm>
            <a:custGeom>
              <a:avLst/>
              <a:gdLst/>
              <a:ahLst/>
              <a:cxnLst/>
              <a:rect l="l" t="t" r="r" b="b"/>
              <a:pathLst>
                <a:path w="600710" h="405130">
                  <a:moveTo>
                    <a:pt x="0" y="5080"/>
                  </a:moveTo>
                  <a:lnTo>
                    <a:pt x="25400" y="2540"/>
                  </a:lnTo>
                  <a:lnTo>
                    <a:pt x="50800" y="1270"/>
                  </a:lnTo>
                  <a:lnTo>
                    <a:pt x="76200" y="0"/>
                  </a:lnTo>
                  <a:lnTo>
                    <a:pt x="127000" y="0"/>
                  </a:lnTo>
                  <a:lnTo>
                    <a:pt x="152400" y="1270"/>
                  </a:lnTo>
                  <a:lnTo>
                    <a:pt x="177800" y="2540"/>
                  </a:lnTo>
                  <a:lnTo>
                    <a:pt x="203200" y="5080"/>
                  </a:lnTo>
                  <a:lnTo>
                    <a:pt x="227330" y="8890"/>
                  </a:lnTo>
                  <a:lnTo>
                    <a:pt x="252730" y="12700"/>
                  </a:lnTo>
                  <a:lnTo>
                    <a:pt x="276860" y="17780"/>
                  </a:lnTo>
                  <a:lnTo>
                    <a:pt x="300990" y="22860"/>
                  </a:lnTo>
                  <a:lnTo>
                    <a:pt x="323850" y="27940"/>
                  </a:lnTo>
                  <a:lnTo>
                    <a:pt x="346710" y="35560"/>
                  </a:lnTo>
                  <a:lnTo>
                    <a:pt x="368300" y="41910"/>
                  </a:lnTo>
                  <a:lnTo>
                    <a:pt x="389890" y="50800"/>
                  </a:lnTo>
                  <a:lnTo>
                    <a:pt x="410210" y="58420"/>
                  </a:lnTo>
                  <a:lnTo>
                    <a:pt x="430530" y="68580"/>
                  </a:lnTo>
                  <a:lnTo>
                    <a:pt x="448310" y="77470"/>
                  </a:lnTo>
                  <a:lnTo>
                    <a:pt x="466090" y="87630"/>
                  </a:lnTo>
                  <a:lnTo>
                    <a:pt x="483870" y="97790"/>
                  </a:lnTo>
                  <a:lnTo>
                    <a:pt x="499110" y="109220"/>
                  </a:lnTo>
                  <a:lnTo>
                    <a:pt x="514350" y="120650"/>
                  </a:lnTo>
                  <a:lnTo>
                    <a:pt x="528320" y="133350"/>
                  </a:lnTo>
                  <a:lnTo>
                    <a:pt x="541020" y="144780"/>
                  </a:lnTo>
                  <a:lnTo>
                    <a:pt x="552450" y="157480"/>
                  </a:lnTo>
                  <a:lnTo>
                    <a:pt x="562610" y="171450"/>
                  </a:lnTo>
                  <a:lnTo>
                    <a:pt x="571500" y="184150"/>
                  </a:lnTo>
                  <a:lnTo>
                    <a:pt x="580390" y="198120"/>
                  </a:lnTo>
                  <a:lnTo>
                    <a:pt x="586740" y="212090"/>
                  </a:lnTo>
                  <a:lnTo>
                    <a:pt x="591820" y="226060"/>
                  </a:lnTo>
                  <a:lnTo>
                    <a:pt x="595630" y="240030"/>
                  </a:lnTo>
                  <a:lnTo>
                    <a:pt x="599440" y="254000"/>
                  </a:lnTo>
                  <a:lnTo>
                    <a:pt x="600710" y="267970"/>
                  </a:lnTo>
                  <a:lnTo>
                    <a:pt x="600710" y="281940"/>
                  </a:lnTo>
                  <a:lnTo>
                    <a:pt x="599440" y="297180"/>
                  </a:lnTo>
                  <a:lnTo>
                    <a:pt x="596900" y="311150"/>
                  </a:lnTo>
                  <a:lnTo>
                    <a:pt x="593090" y="325120"/>
                  </a:lnTo>
                  <a:lnTo>
                    <a:pt x="589280" y="339090"/>
                  </a:lnTo>
                  <a:lnTo>
                    <a:pt x="581660" y="353060"/>
                  </a:lnTo>
                  <a:lnTo>
                    <a:pt x="574040" y="367030"/>
                  </a:lnTo>
                  <a:lnTo>
                    <a:pt x="566420" y="379730"/>
                  </a:lnTo>
                  <a:lnTo>
                    <a:pt x="556260" y="392430"/>
                  </a:lnTo>
                  <a:lnTo>
                    <a:pt x="544830" y="40513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16"/>
            <p:cNvSpPr/>
            <p:nvPr/>
          </p:nvSpPr>
          <p:spPr>
            <a:xfrm>
              <a:off x="6961680" y="15109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17"/>
            <p:cNvSpPr/>
            <p:nvPr/>
          </p:nvSpPr>
          <p:spPr>
            <a:xfrm>
              <a:off x="7970040" y="2022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18"/>
            <p:cNvSpPr/>
            <p:nvPr/>
          </p:nvSpPr>
          <p:spPr>
            <a:xfrm>
              <a:off x="7528680" y="1891440"/>
              <a:ext cx="591480" cy="383760"/>
            </a:xfrm>
            <a:custGeom>
              <a:avLst/>
              <a:gdLst/>
              <a:ahLst/>
              <a:cxnLst/>
              <a:rect l="l" t="t" r="r" b="b"/>
              <a:pathLst>
                <a:path w="584200" h="416560">
                  <a:moveTo>
                    <a:pt x="367030" y="0"/>
                  </a:moveTo>
                  <a:cubicBezTo>
                    <a:pt x="504190" y="58420"/>
                    <a:pt x="584200" y="146050"/>
                    <a:pt x="584200" y="240030"/>
                  </a:cubicBezTo>
                  <a:cubicBezTo>
                    <a:pt x="584200" y="302260"/>
                    <a:pt x="547370" y="364490"/>
                    <a:pt x="478790" y="416560"/>
                  </a:cubicBezTo>
                  <a:lnTo>
                    <a:pt x="0" y="240030"/>
                  </a:lnTo>
                  <a:lnTo>
                    <a:pt x="367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19"/>
            <p:cNvSpPr/>
            <p:nvPr/>
          </p:nvSpPr>
          <p:spPr>
            <a:xfrm>
              <a:off x="7532640" y="1895040"/>
              <a:ext cx="585000" cy="376560"/>
            </a:xfrm>
            <a:custGeom>
              <a:avLst/>
              <a:gdLst/>
              <a:ahLst/>
              <a:cxnLst/>
              <a:rect l="l" t="t" r="r" b="b"/>
              <a:pathLst>
                <a:path w="577850" h="408940">
                  <a:moveTo>
                    <a:pt x="356870" y="0"/>
                  </a:moveTo>
                  <a:lnTo>
                    <a:pt x="379730" y="10160"/>
                  </a:lnTo>
                  <a:lnTo>
                    <a:pt x="402590" y="20320"/>
                  </a:lnTo>
                  <a:lnTo>
                    <a:pt x="422910" y="31750"/>
                  </a:lnTo>
                  <a:lnTo>
                    <a:pt x="443230" y="43180"/>
                  </a:lnTo>
                  <a:lnTo>
                    <a:pt x="462280" y="55880"/>
                  </a:lnTo>
                  <a:lnTo>
                    <a:pt x="480060" y="68580"/>
                  </a:lnTo>
                  <a:lnTo>
                    <a:pt x="495300" y="82550"/>
                  </a:lnTo>
                  <a:lnTo>
                    <a:pt x="510540" y="95250"/>
                  </a:lnTo>
                  <a:lnTo>
                    <a:pt x="524510" y="109220"/>
                  </a:lnTo>
                  <a:lnTo>
                    <a:pt x="535940" y="124460"/>
                  </a:lnTo>
                  <a:lnTo>
                    <a:pt x="546100" y="138430"/>
                  </a:lnTo>
                  <a:lnTo>
                    <a:pt x="554990" y="153670"/>
                  </a:lnTo>
                  <a:lnTo>
                    <a:pt x="562610" y="168910"/>
                  </a:lnTo>
                  <a:lnTo>
                    <a:pt x="568960" y="184150"/>
                  </a:lnTo>
                  <a:lnTo>
                    <a:pt x="574040" y="200660"/>
                  </a:lnTo>
                  <a:lnTo>
                    <a:pt x="576580" y="215900"/>
                  </a:lnTo>
                  <a:lnTo>
                    <a:pt x="577850" y="231140"/>
                  </a:lnTo>
                  <a:lnTo>
                    <a:pt x="576580" y="247650"/>
                  </a:lnTo>
                  <a:lnTo>
                    <a:pt x="575310" y="262890"/>
                  </a:lnTo>
                  <a:lnTo>
                    <a:pt x="571500" y="278130"/>
                  </a:lnTo>
                  <a:lnTo>
                    <a:pt x="566420" y="293370"/>
                  </a:lnTo>
                  <a:lnTo>
                    <a:pt x="560070" y="308610"/>
                  </a:lnTo>
                  <a:lnTo>
                    <a:pt x="551180" y="323850"/>
                  </a:lnTo>
                  <a:lnTo>
                    <a:pt x="542290" y="339090"/>
                  </a:lnTo>
                  <a:lnTo>
                    <a:pt x="530860" y="354330"/>
                  </a:lnTo>
                  <a:lnTo>
                    <a:pt x="518160" y="368300"/>
                  </a:lnTo>
                  <a:lnTo>
                    <a:pt x="504190" y="382270"/>
                  </a:lnTo>
                  <a:lnTo>
                    <a:pt x="488950" y="394970"/>
                  </a:lnTo>
                  <a:lnTo>
                    <a:pt x="471170" y="408940"/>
                  </a:lnTo>
                  <a:lnTo>
                    <a:pt x="0" y="236220"/>
                  </a:lnTo>
                  <a:lnTo>
                    <a:pt x="356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20"/>
            <p:cNvSpPr/>
            <p:nvPr/>
          </p:nvSpPr>
          <p:spPr>
            <a:xfrm>
              <a:off x="7894080" y="1895040"/>
              <a:ext cx="223560" cy="376560"/>
            </a:xfrm>
            <a:custGeom>
              <a:avLst/>
              <a:gdLst/>
              <a:ahLst/>
              <a:cxnLst/>
              <a:rect l="l" t="t" r="r" b="b"/>
              <a:pathLst>
                <a:path w="220980" h="408940">
                  <a:moveTo>
                    <a:pt x="0" y="0"/>
                  </a:moveTo>
                  <a:lnTo>
                    <a:pt x="22860" y="10160"/>
                  </a:lnTo>
                  <a:lnTo>
                    <a:pt x="45720" y="20320"/>
                  </a:lnTo>
                  <a:lnTo>
                    <a:pt x="66040" y="31750"/>
                  </a:lnTo>
                  <a:lnTo>
                    <a:pt x="86360" y="43180"/>
                  </a:lnTo>
                  <a:lnTo>
                    <a:pt x="105410" y="55880"/>
                  </a:lnTo>
                  <a:lnTo>
                    <a:pt x="123190" y="68580"/>
                  </a:lnTo>
                  <a:lnTo>
                    <a:pt x="138430" y="82550"/>
                  </a:lnTo>
                  <a:lnTo>
                    <a:pt x="153670" y="95250"/>
                  </a:lnTo>
                  <a:lnTo>
                    <a:pt x="167640" y="109220"/>
                  </a:lnTo>
                  <a:lnTo>
                    <a:pt x="179070" y="124460"/>
                  </a:lnTo>
                  <a:lnTo>
                    <a:pt x="189230" y="138430"/>
                  </a:lnTo>
                  <a:lnTo>
                    <a:pt x="198120" y="153670"/>
                  </a:lnTo>
                  <a:lnTo>
                    <a:pt x="205740" y="168910"/>
                  </a:lnTo>
                  <a:lnTo>
                    <a:pt x="212090" y="184150"/>
                  </a:lnTo>
                  <a:lnTo>
                    <a:pt x="217170" y="200660"/>
                  </a:lnTo>
                  <a:lnTo>
                    <a:pt x="219710" y="215900"/>
                  </a:lnTo>
                  <a:lnTo>
                    <a:pt x="220980" y="231140"/>
                  </a:lnTo>
                  <a:lnTo>
                    <a:pt x="219710" y="247650"/>
                  </a:lnTo>
                  <a:lnTo>
                    <a:pt x="218440" y="262890"/>
                  </a:lnTo>
                  <a:lnTo>
                    <a:pt x="214630" y="278130"/>
                  </a:lnTo>
                  <a:lnTo>
                    <a:pt x="209550" y="293370"/>
                  </a:lnTo>
                  <a:lnTo>
                    <a:pt x="203200" y="308610"/>
                  </a:lnTo>
                  <a:lnTo>
                    <a:pt x="194310" y="323850"/>
                  </a:lnTo>
                  <a:lnTo>
                    <a:pt x="185420" y="339090"/>
                  </a:lnTo>
                  <a:lnTo>
                    <a:pt x="173990" y="354330"/>
                  </a:lnTo>
                  <a:lnTo>
                    <a:pt x="161290" y="368300"/>
                  </a:lnTo>
                  <a:lnTo>
                    <a:pt x="147320" y="382270"/>
                  </a:lnTo>
                  <a:lnTo>
                    <a:pt x="132080" y="394970"/>
                  </a:lnTo>
                  <a:lnTo>
                    <a:pt x="114300" y="40894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1"/>
            <p:cNvSpPr/>
            <p:nvPr/>
          </p:nvSpPr>
          <p:spPr>
            <a:xfrm>
              <a:off x="6947280" y="18363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22"/>
            <p:cNvSpPr/>
            <p:nvPr/>
          </p:nvSpPr>
          <p:spPr>
            <a:xfrm>
              <a:off x="8118000" y="2388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23"/>
            <p:cNvSpPr/>
            <p:nvPr/>
          </p:nvSpPr>
          <p:spPr>
            <a:xfrm>
              <a:off x="7337160" y="2296800"/>
              <a:ext cx="685080" cy="528840"/>
            </a:xfrm>
            <a:custGeom>
              <a:avLst/>
              <a:gdLst/>
              <a:ahLst/>
              <a:cxnLst/>
              <a:rect l="l" t="t" r="r" b="b"/>
              <a:pathLst>
                <a:path w="676910" h="574040">
                  <a:moveTo>
                    <a:pt x="659130" y="0"/>
                  </a:moveTo>
                  <a:lnTo>
                    <a:pt x="665480" y="22860"/>
                  </a:lnTo>
                  <a:lnTo>
                    <a:pt x="669290" y="45720"/>
                  </a:lnTo>
                  <a:lnTo>
                    <a:pt x="673100" y="68580"/>
                  </a:lnTo>
                  <a:lnTo>
                    <a:pt x="675640" y="91440"/>
                  </a:lnTo>
                  <a:lnTo>
                    <a:pt x="676910" y="114300"/>
                  </a:lnTo>
                  <a:lnTo>
                    <a:pt x="675640" y="137160"/>
                  </a:lnTo>
                  <a:lnTo>
                    <a:pt x="674370" y="160020"/>
                  </a:lnTo>
                  <a:lnTo>
                    <a:pt x="671830" y="182880"/>
                  </a:lnTo>
                  <a:lnTo>
                    <a:pt x="666750" y="205740"/>
                  </a:lnTo>
                  <a:lnTo>
                    <a:pt x="661670" y="228600"/>
                  </a:lnTo>
                  <a:lnTo>
                    <a:pt x="655320" y="250190"/>
                  </a:lnTo>
                  <a:lnTo>
                    <a:pt x="646430" y="271780"/>
                  </a:lnTo>
                  <a:lnTo>
                    <a:pt x="637540" y="293370"/>
                  </a:lnTo>
                  <a:lnTo>
                    <a:pt x="627380" y="314960"/>
                  </a:lnTo>
                  <a:lnTo>
                    <a:pt x="615950" y="335280"/>
                  </a:lnTo>
                  <a:lnTo>
                    <a:pt x="603250" y="354330"/>
                  </a:lnTo>
                  <a:lnTo>
                    <a:pt x="589280" y="374650"/>
                  </a:lnTo>
                  <a:lnTo>
                    <a:pt x="574040" y="392430"/>
                  </a:lnTo>
                  <a:lnTo>
                    <a:pt x="558800" y="411480"/>
                  </a:lnTo>
                  <a:lnTo>
                    <a:pt x="541020" y="427990"/>
                  </a:lnTo>
                  <a:lnTo>
                    <a:pt x="523240" y="444500"/>
                  </a:lnTo>
                  <a:lnTo>
                    <a:pt x="504190" y="459740"/>
                  </a:lnTo>
                  <a:lnTo>
                    <a:pt x="485140" y="474980"/>
                  </a:lnTo>
                  <a:lnTo>
                    <a:pt x="464820" y="488950"/>
                  </a:lnTo>
                  <a:lnTo>
                    <a:pt x="443230" y="501650"/>
                  </a:lnTo>
                  <a:lnTo>
                    <a:pt x="421640" y="514350"/>
                  </a:lnTo>
                  <a:lnTo>
                    <a:pt x="398780" y="524510"/>
                  </a:lnTo>
                  <a:lnTo>
                    <a:pt x="375920" y="534670"/>
                  </a:lnTo>
                  <a:lnTo>
                    <a:pt x="351790" y="543560"/>
                  </a:lnTo>
                  <a:lnTo>
                    <a:pt x="327660" y="551180"/>
                  </a:lnTo>
                  <a:lnTo>
                    <a:pt x="302260" y="558800"/>
                  </a:lnTo>
                  <a:lnTo>
                    <a:pt x="278130" y="563880"/>
                  </a:lnTo>
                  <a:lnTo>
                    <a:pt x="252730" y="567690"/>
                  </a:lnTo>
                  <a:lnTo>
                    <a:pt x="227330" y="571500"/>
                  </a:lnTo>
                  <a:lnTo>
                    <a:pt x="201930" y="572770"/>
                  </a:lnTo>
                  <a:lnTo>
                    <a:pt x="176530" y="574040"/>
                  </a:lnTo>
                  <a:lnTo>
                    <a:pt x="149860" y="574040"/>
                  </a:lnTo>
                  <a:lnTo>
                    <a:pt x="124460" y="572770"/>
                  </a:lnTo>
                  <a:lnTo>
                    <a:pt x="99060" y="570230"/>
                  </a:lnTo>
                  <a:lnTo>
                    <a:pt x="73660" y="566420"/>
                  </a:lnTo>
                  <a:lnTo>
                    <a:pt x="48260" y="561340"/>
                  </a:lnTo>
                  <a:lnTo>
                    <a:pt x="24130" y="556260"/>
                  </a:lnTo>
                  <a:lnTo>
                    <a:pt x="0" y="54864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24"/>
            <p:cNvSpPr/>
            <p:nvPr/>
          </p:nvSpPr>
          <p:spPr>
            <a:xfrm>
              <a:off x="6992640" y="1987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CustomShape 25"/>
            <p:cNvSpPr/>
            <p:nvPr/>
          </p:nvSpPr>
          <p:spPr>
            <a:xfrm>
              <a:off x="8022600" y="2827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26"/>
            <p:cNvSpPr/>
            <p:nvPr/>
          </p:nvSpPr>
          <p:spPr>
            <a:xfrm>
              <a:off x="4946040" y="1888200"/>
              <a:ext cx="376560" cy="532440"/>
            </a:xfrm>
            <a:custGeom>
              <a:avLst/>
              <a:gdLst/>
              <a:ahLst/>
              <a:cxnLst/>
              <a:rect l="l" t="t" r="r" b="b"/>
              <a:pathLst>
                <a:path w="372110" h="577850">
                  <a:moveTo>
                    <a:pt x="345440" y="0"/>
                  </a:moveTo>
                  <a:lnTo>
                    <a:pt x="372110" y="302260"/>
                  </a:lnTo>
                  <a:lnTo>
                    <a:pt x="220980" y="577850"/>
                  </a:lnTo>
                  <a:cubicBezTo>
                    <a:pt x="87630" y="529590"/>
                    <a:pt x="0" y="420370"/>
                    <a:pt x="1270" y="300990"/>
                  </a:cubicBezTo>
                  <a:cubicBezTo>
                    <a:pt x="1270" y="143510"/>
                    <a:pt x="151130" y="11430"/>
                    <a:pt x="345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27"/>
            <p:cNvSpPr/>
            <p:nvPr/>
          </p:nvSpPr>
          <p:spPr>
            <a:xfrm>
              <a:off x="4952520" y="1895040"/>
              <a:ext cx="370080" cy="516960"/>
            </a:xfrm>
            <a:custGeom>
              <a:avLst/>
              <a:gdLst/>
              <a:ahLst/>
              <a:cxnLst/>
              <a:rect l="l" t="t" r="r" b="b"/>
              <a:pathLst>
                <a:path w="365760" h="561340">
                  <a:moveTo>
                    <a:pt x="339090" y="0"/>
                  </a:moveTo>
                  <a:lnTo>
                    <a:pt x="365760" y="293370"/>
                  </a:lnTo>
                  <a:lnTo>
                    <a:pt x="217170" y="561340"/>
                  </a:lnTo>
                  <a:lnTo>
                    <a:pt x="200660" y="556260"/>
                  </a:lnTo>
                  <a:lnTo>
                    <a:pt x="185420" y="548640"/>
                  </a:lnTo>
                  <a:lnTo>
                    <a:pt x="168910" y="541020"/>
                  </a:lnTo>
                  <a:lnTo>
                    <a:pt x="154940" y="533400"/>
                  </a:lnTo>
                  <a:lnTo>
                    <a:pt x="139700" y="524510"/>
                  </a:lnTo>
                  <a:lnTo>
                    <a:pt x="125730" y="514350"/>
                  </a:lnTo>
                  <a:lnTo>
                    <a:pt x="111760" y="505460"/>
                  </a:lnTo>
                  <a:lnTo>
                    <a:pt x="99060" y="494030"/>
                  </a:lnTo>
                  <a:lnTo>
                    <a:pt x="87630" y="483870"/>
                  </a:lnTo>
                  <a:lnTo>
                    <a:pt x="74930" y="472440"/>
                  </a:lnTo>
                  <a:lnTo>
                    <a:pt x="64770" y="459740"/>
                  </a:lnTo>
                  <a:lnTo>
                    <a:pt x="54610" y="448310"/>
                  </a:lnTo>
                  <a:lnTo>
                    <a:pt x="45720" y="435610"/>
                  </a:lnTo>
                  <a:lnTo>
                    <a:pt x="36830" y="421640"/>
                  </a:lnTo>
                  <a:lnTo>
                    <a:pt x="29210" y="408940"/>
                  </a:lnTo>
                  <a:lnTo>
                    <a:pt x="22860" y="394970"/>
                  </a:lnTo>
                  <a:lnTo>
                    <a:pt x="16510" y="381000"/>
                  </a:lnTo>
                  <a:lnTo>
                    <a:pt x="11430" y="367030"/>
                  </a:lnTo>
                  <a:lnTo>
                    <a:pt x="7620" y="353060"/>
                  </a:lnTo>
                  <a:lnTo>
                    <a:pt x="3810" y="337820"/>
                  </a:lnTo>
                  <a:lnTo>
                    <a:pt x="1270" y="323850"/>
                  </a:lnTo>
                  <a:lnTo>
                    <a:pt x="0" y="308610"/>
                  </a:lnTo>
                  <a:lnTo>
                    <a:pt x="0" y="279400"/>
                  </a:lnTo>
                  <a:lnTo>
                    <a:pt x="1270" y="265430"/>
                  </a:lnTo>
                  <a:lnTo>
                    <a:pt x="3810" y="250190"/>
                  </a:lnTo>
                  <a:lnTo>
                    <a:pt x="6350" y="236220"/>
                  </a:lnTo>
                  <a:lnTo>
                    <a:pt x="11430" y="220980"/>
                  </a:lnTo>
                  <a:lnTo>
                    <a:pt x="15240" y="207010"/>
                  </a:lnTo>
                  <a:lnTo>
                    <a:pt x="21590" y="193040"/>
                  </a:lnTo>
                  <a:lnTo>
                    <a:pt x="27940" y="179070"/>
                  </a:lnTo>
                  <a:lnTo>
                    <a:pt x="35560" y="166370"/>
                  </a:lnTo>
                  <a:lnTo>
                    <a:pt x="44450" y="152400"/>
                  </a:lnTo>
                  <a:lnTo>
                    <a:pt x="53340" y="139700"/>
                  </a:lnTo>
                  <a:lnTo>
                    <a:pt x="63500" y="128270"/>
                  </a:lnTo>
                  <a:lnTo>
                    <a:pt x="73660" y="115570"/>
                  </a:lnTo>
                  <a:lnTo>
                    <a:pt x="85090" y="104140"/>
                  </a:lnTo>
                  <a:lnTo>
                    <a:pt x="96520" y="92710"/>
                  </a:lnTo>
                  <a:lnTo>
                    <a:pt x="110490" y="82550"/>
                  </a:lnTo>
                  <a:lnTo>
                    <a:pt x="123190" y="72390"/>
                  </a:lnTo>
                  <a:lnTo>
                    <a:pt x="137160" y="63500"/>
                  </a:lnTo>
                  <a:lnTo>
                    <a:pt x="152400" y="54610"/>
                  </a:lnTo>
                  <a:lnTo>
                    <a:pt x="166370" y="45720"/>
                  </a:lnTo>
                  <a:lnTo>
                    <a:pt x="182880" y="38100"/>
                  </a:lnTo>
                  <a:lnTo>
                    <a:pt x="198120" y="31750"/>
                  </a:lnTo>
                  <a:lnTo>
                    <a:pt x="214630" y="24130"/>
                  </a:lnTo>
                  <a:lnTo>
                    <a:pt x="232410" y="19050"/>
                  </a:lnTo>
                  <a:lnTo>
                    <a:pt x="248920" y="13970"/>
                  </a:lnTo>
                  <a:lnTo>
                    <a:pt x="266700" y="10160"/>
                  </a:lnTo>
                  <a:lnTo>
                    <a:pt x="284480" y="6350"/>
                  </a:lnTo>
                  <a:lnTo>
                    <a:pt x="302260" y="2540"/>
                  </a:lnTo>
                  <a:lnTo>
                    <a:pt x="320040" y="1270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28"/>
            <p:cNvSpPr/>
            <p:nvPr/>
          </p:nvSpPr>
          <p:spPr>
            <a:xfrm>
              <a:off x="4952520" y="1895040"/>
              <a:ext cx="343080" cy="516960"/>
            </a:xfrm>
            <a:custGeom>
              <a:avLst/>
              <a:gdLst/>
              <a:ahLst/>
              <a:cxnLst/>
              <a:rect l="l" t="t" r="r" b="b"/>
              <a:pathLst>
                <a:path w="339090" h="561340">
                  <a:moveTo>
                    <a:pt x="217170" y="561340"/>
                  </a:moveTo>
                  <a:lnTo>
                    <a:pt x="200660" y="556260"/>
                  </a:lnTo>
                  <a:lnTo>
                    <a:pt x="185420" y="548640"/>
                  </a:lnTo>
                  <a:lnTo>
                    <a:pt x="168910" y="541020"/>
                  </a:lnTo>
                  <a:lnTo>
                    <a:pt x="154940" y="533400"/>
                  </a:lnTo>
                  <a:lnTo>
                    <a:pt x="139700" y="524510"/>
                  </a:lnTo>
                  <a:lnTo>
                    <a:pt x="125730" y="514350"/>
                  </a:lnTo>
                  <a:lnTo>
                    <a:pt x="111760" y="505460"/>
                  </a:lnTo>
                  <a:lnTo>
                    <a:pt x="99060" y="494030"/>
                  </a:lnTo>
                  <a:lnTo>
                    <a:pt x="87630" y="483870"/>
                  </a:lnTo>
                  <a:lnTo>
                    <a:pt x="74930" y="472440"/>
                  </a:lnTo>
                  <a:lnTo>
                    <a:pt x="64770" y="459740"/>
                  </a:lnTo>
                  <a:lnTo>
                    <a:pt x="54610" y="448310"/>
                  </a:lnTo>
                  <a:lnTo>
                    <a:pt x="45720" y="435610"/>
                  </a:lnTo>
                  <a:lnTo>
                    <a:pt x="36830" y="421640"/>
                  </a:lnTo>
                  <a:lnTo>
                    <a:pt x="29210" y="408940"/>
                  </a:lnTo>
                  <a:lnTo>
                    <a:pt x="22860" y="394970"/>
                  </a:lnTo>
                  <a:lnTo>
                    <a:pt x="16510" y="381000"/>
                  </a:lnTo>
                  <a:lnTo>
                    <a:pt x="11430" y="367030"/>
                  </a:lnTo>
                  <a:lnTo>
                    <a:pt x="7620" y="353060"/>
                  </a:lnTo>
                  <a:lnTo>
                    <a:pt x="3810" y="337820"/>
                  </a:lnTo>
                  <a:lnTo>
                    <a:pt x="1270" y="323850"/>
                  </a:lnTo>
                  <a:lnTo>
                    <a:pt x="0" y="308610"/>
                  </a:lnTo>
                  <a:lnTo>
                    <a:pt x="0" y="279400"/>
                  </a:lnTo>
                  <a:lnTo>
                    <a:pt x="1270" y="265430"/>
                  </a:lnTo>
                  <a:lnTo>
                    <a:pt x="3810" y="250190"/>
                  </a:lnTo>
                  <a:lnTo>
                    <a:pt x="6350" y="236220"/>
                  </a:lnTo>
                  <a:lnTo>
                    <a:pt x="11430" y="220980"/>
                  </a:lnTo>
                  <a:lnTo>
                    <a:pt x="15240" y="207010"/>
                  </a:lnTo>
                  <a:lnTo>
                    <a:pt x="21590" y="193040"/>
                  </a:lnTo>
                  <a:lnTo>
                    <a:pt x="27940" y="179070"/>
                  </a:lnTo>
                  <a:lnTo>
                    <a:pt x="35560" y="166370"/>
                  </a:lnTo>
                  <a:lnTo>
                    <a:pt x="44450" y="152400"/>
                  </a:lnTo>
                  <a:lnTo>
                    <a:pt x="53340" y="139700"/>
                  </a:lnTo>
                  <a:lnTo>
                    <a:pt x="63500" y="128270"/>
                  </a:lnTo>
                  <a:lnTo>
                    <a:pt x="73660" y="115570"/>
                  </a:lnTo>
                  <a:lnTo>
                    <a:pt x="85090" y="104140"/>
                  </a:lnTo>
                  <a:lnTo>
                    <a:pt x="96520" y="92710"/>
                  </a:lnTo>
                  <a:lnTo>
                    <a:pt x="110490" y="82550"/>
                  </a:lnTo>
                  <a:lnTo>
                    <a:pt x="123190" y="72390"/>
                  </a:lnTo>
                  <a:lnTo>
                    <a:pt x="137160" y="63500"/>
                  </a:lnTo>
                  <a:lnTo>
                    <a:pt x="152400" y="54610"/>
                  </a:lnTo>
                  <a:lnTo>
                    <a:pt x="166370" y="45720"/>
                  </a:lnTo>
                  <a:lnTo>
                    <a:pt x="182880" y="38100"/>
                  </a:lnTo>
                  <a:lnTo>
                    <a:pt x="198120" y="31750"/>
                  </a:lnTo>
                  <a:lnTo>
                    <a:pt x="214630" y="24130"/>
                  </a:lnTo>
                  <a:lnTo>
                    <a:pt x="232410" y="19050"/>
                  </a:lnTo>
                  <a:lnTo>
                    <a:pt x="248920" y="13970"/>
                  </a:lnTo>
                  <a:lnTo>
                    <a:pt x="266700" y="10160"/>
                  </a:lnTo>
                  <a:lnTo>
                    <a:pt x="284480" y="6350"/>
                  </a:lnTo>
                  <a:lnTo>
                    <a:pt x="302260" y="2540"/>
                  </a:lnTo>
                  <a:lnTo>
                    <a:pt x="320040" y="1270"/>
                  </a:lnTo>
                  <a:lnTo>
                    <a:pt x="33909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29"/>
            <p:cNvSpPr/>
            <p:nvPr/>
          </p:nvSpPr>
          <p:spPr>
            <a:xfrm>
              <a:off x="4952520" y="18939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30"/>
            <p:cNvSpPr/>
            <p:nvPr/>
          </p:nvSpPr>
          <p:spPr>
            <a:xfrm>
              <a:off x="5693400" y="2437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31"/>
            <p:cNvSpPr/>
            <p:nvPr/>
          </p:nvSpPr>
          <p:spPr>
            <a:xfrm>
              <a:off x="5938920" y="2613960"/>
              <a:ext cx="1427400" cy="321480"/>
            </a:xfrm>
            <a:custGeom>
              <a:avLst/>
              <a:gdLst/>
              <a:ahLst/>
              <a:cxnLst/>
              <a:rect l="l" t="t" r="r" b="b"/>
              <a:pathLst>
                <a:path w="1409700" h="349250">
                  <a:moveTo>
                    <a:pt x="765810" y="0"/>
                  </a:moveTo>
                  <a:lnTo>
                    <a:pt x="1409700" y="195580"/>
                  </a:lnTo>
                  <a:cubicBezTo>
                    <a:pt x="1264920" y="292100"/>
                    <a:pt x="1023620" y="349250"/>
                    <a:pt x="765810" y="349250"/>
                  </a:cubicBezTo>
                  <a:cubicBezTo>
                    <a:pt x="387350" y="349250"/>
                    <a:pt x="66040" y="227330"/>
                    <a:pt x="0" y="59690"/>
                  </a:cubicBezTo>
                  <a:lnTo>
                    <a:pt x="765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32"/>
            <p:cNvSpPr/>
            <p:nvPr/>
          </p:nvSpPr>
          <p:spPr>
            <a:xfrm>
              <a:off x="5942880" y="2613960"/>
              <a:ext cx="1413360" cy="318240"/>
            </a:xfrm>
            <a:custGeom>
              <a:avLst/>
              <a:gdLst/>
              <a:ahLst/>
              <a:cxnLst/>
              <a:rect l="l" t="t" r="r" b="b"/>
              <a:pathLst>
                <a:path w="1395730" h="345440">
                  <a:moveTo>
                    <a:pt x="759460" y="0"/>
                  </a:moveTo>
                  <a:lnTo>
                    <a:pt x="1395730" y="194310"/>
                  </a:lnTo>
                  <a:lnTo>
                    <a:pt x="1372870" y="208280"/>
                  </a:lnTo>
                  <a:lnTo>
                    <a:pt x="1348740" y="222250"/>
                  </a:lnTo>
                  <a:lnTo>
                    <a:pt x="1323340" y="236220"/>
                  </a:lnTo>
                  <a:lnTo>
                    <a:pt x="1296670" y="247650"/>
                  </a:lnTo>
                  <a:lnTo>
                    <a:pt x="1267460" y="260350"/>
                  </a:lnTo>
                  <a:lnTo>
                    <a:pt x="1238250" y="270510"/>
                  </a:lnTo>
                  <a:lnTo>
                    <a:pt x="1206500" y="281940"/>
                  </a:lnTo>
                  <a:lnTo>
                    <a:pt x="1174750" y="290830"/>
                  </a:lnTo>
                  <a:lnTo>
                    <a:pt x="1140460" y="299720"/>
                  </a:lnTo>
                  <a:lnTo>
                    <a:pt x="1106170" y="308610"/>
                  </a:lnTo>
                  <a:lnTo>
                    <a:pt x="1071880" y="316230"/>
                  </a:lnTo>
                  <a:lnTo>
                    <a:pt x="1036320" y="322580"/>
                  </a:lnTo>
                  <a:lnTo>
                    <a:pt x="999490" y="327660"/>
                  </a:lnTo>
                  <a:lnTo>
                    <a:pt x="962660" y="332740"/>
                  </a:lnTo>
                  <a:lnTo>
                    <a:pt x="924560" y="337820"/>
                  </a:lnTo>
                  <a:lnTo>
                    <a:pt x="886460" y="340360"/>
                  </a:lnTo>
                  <a:lnTo>
                    <a:pt x="847090" y="342900"/>
                  </a:lnTo>
                  <a:lnTo>
                    <a:pt x="808990" y="344170"/>
                  </a:lnTo>
                  <a:lnTo>
                    <a:pt x="769620" y="345440"/>
                  </a:lnTo>
                  <a:lnTo>
                    <a:pt x="731520" y="345440"/>
                  </a:lnTo>
                  <a:lnTo>
                    <a:pt x="692150" y="344170"/>
                  </a:lnTo>
                  <a:lnTo>
                    <a:pt x="654050" y="341630"/>
                  </a:lnTo>
                  <a:lnTo>
                    <a:pt x="615950" y="339090"/>
                  </a:lnTo>
                  <a:lnTo>
                    <a:pt x="577850" y="335280"/>
                  </a:lnTo>
                  <a:lnTo>
                    <a:pt x="539750" y="331470"/>
                  </a:lnTo>
                  <a:lnTo>
                    <a:pt x="502920" y="325120"/>
                  </a:lnTo>
                  <a:lnTo>
                    <a:pt x="466090" y="320040"/>
                  </a:lnTo>
                  <a:lnTo>
                    <a:pt x="430530" y="312420"/>
                  </a:lnTo>
                  <a:lnTo>
                    <a:pt x="396240" y="304800"/>
                  </a:lnTo>
                  <a:lnTo>
                    <a:pt x="363220" y="295910"/>
                  </a:lnTo>
                  <a:lnTo>
                    <a:pt x="330200" y="287020"/>
                  </a:lnTo>
                  <a:lnTo>
                    <a:pt x="298450" y="276860"/>
                  </a:lnTo>
                  <a:lnTo>
                    <a:pt x="267970" y="265430"/>
                  </a:lnTo>
                  <a:lnTo>
                    <a:pt x="238760" y="254000"/>
                  </a:lnTo>
                  <a:lnTo>
                    <a:pt x="210820" y="242570"/>
                  </a:lnTo>
                  <a:lnTo>
                    <a:pt x="184150" y="229870"/>
                  </a:lnTo>
                  <a:lnTo>
                    <a:pt x="158750" y="215900"/>
                  </a:lnTo>
                  <a:lnTo>
                    <a:pt x="134620" y="201930"/>
                  </a:lnTo>
                  <a:lnTo>
                    <a:pt x="113030" y="187960"/>
                  </a:lnTo>
                  <a:lnTo>
                    <a:pt x="92710" y="172720"/>
                  </a:lnTo>
                  <a:lnTo>
                    <a:pt x="73660" y="157480"/>
                  </a:lnTo>
                  <a:lnTo>
                    <a:pt x="57150" y="142240"/>
                  </a:lnTo>
                  <a:lnTo>
                    <a:pt x="41910" y="125730"/>
                  </a:lnTo>
                  <a:lnTo>
                    <a:pt x="29210" y="109220"/>
                  </a:lnTo>
                  <a:lnTo>
                    <a:pt x="17780" y="92710"/>
                  </a:lnTo>
                  <a:lnTo>
                    <a:pt x="8890" y="76200"/>
                  </a:lnTo>
                  <a:lnTo>
                    <a:pt x="0" y="58420"/>
                  </a:lnTo>
                  <a:lnTo>
                    <a:pt x="759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33"/>
            <p:cNvSpPr/>
            <p:nvPr/>
          </p:nvSpPr>
          <p:spPr>
            <a:xfrm>
              <a:off x="5942880" y="2667600"/>
              <a:ext cx="1413360" cy="264240"/>
            </a:xfrm>
            <a:custGeom>
              <a:avLst/>
              <a:gdLst/>
              <a:ahLst/>
              <a:cxnLst/>
              <a:rect l="l" t="t" r="r" b="b"/>
              <a:pathLst>
                <a:path w="1395730" h="287020">
                  <a:moveTo>
                    <a:pt x="1395730" y="135890"/>
                  </a:moveTo>
                  <a:lnTo>
                    <a:pt x="1372870" y="149860"/>
                  </a:lnTo>
                  <a:lnTo>
                    <a:pt x="1348740" y="163830"/>
                  </a:lnTo>
                  <a:lnTo>
                    <a:pt x="1323340" y="177800"/>
                  </a:lnTo>
                  <a:lnTo>
                    <a:pt x="1296670" y="189230"/>
                  </a:lnTo>
                  <a:lnTo>
                    <a:pt x="1267460" y="201930"/>
                  </a:lnTo>
                  <a:lnTo>
                    <a:pt x="1238250" y="212090"/>
                  </a:lnTo>
                  <a:lnTo>
                    <a:pt x="1206500" y="223520"/>
                  </a:lnTo>
                  <a:lnTo>
                    <a:pt x="1174750" y="232410"/>
                  </a:lnTo>
                  <a:lnTo>
                    <a:pt x="1140460" y="241300"/>
                  </a:lnTo>
                  <a:lnTo>
                    <a:pt x="1106170" y="250190"/>
                  </a:lnTo>
                  <a:lnTo>
                    <a:pt x="1071880" y="257810"/>
                  </a:lnTo>
                  <a:lnTo>
                    <a:pt x="1036320" y="264160"/>
                  </a:lnTo>
                  <a:lnTo>
                    <a:pt x="999490" y="269240"/>
                  </a:lnTo>
                  <a:lnTo>
                    <a:pt x="962660" y="274320"/>
                  </a:lnTo>
                  <a:lnTo>
                    <a:pt x="924560" y="279400"/>
                  </a:lnTo>
                  <a:lnTo>
                    <a:pt x="886460" y="281940"/>
                  </a:lnTo>
                  <a:lnTo>
                    <a:pt x="847090" y="284480"/>
                  </a:lnTo>
                  <a:lnTo>
                    <a:pt x="808990" y="285750"/>
                  </a:lnTo>
                  <a:lnTo>
                    <a:pt x="769620" y="287020"/>
                  </a:lnTo>
                  <a:lnTo>
                    <a:pt x="731520" y="287020"/>
                  </a:lnTo>
                  <a:lnTo>
                    <a:pt x="692150" y="285750"/>
                  </a:lnTo>
                  <a:lnTo>
                    <a:pt x="654050" y="283210"/>
                  </a:lnTo>
                  <a:lnTo>
                    <a:pt x="615950" y="280670"/>
                  </a:lnTo>
                  <a:lnTo>
                    <a:pt x="577850" y="276860"/>
                  </a:lnTo>
                  <a:lnTo>
                    <a:pt x="539750" y="273050"/>
                  </a:lnTo>
                  <a:lnTo>
                    <a:pt x="502920" y="266700"/>
                  </a:lnTo>
                  <a:lnTo>
                    <a:pt x="466090" y="261620"/>
                  </a:lnTo>
                  <a:lnTo>
                    <a:pt x="430530" y="254000"/>
                  </a:lnTo>
                  <a:lnTo>
                    <a:pt x="396240" y="246380"/>
                  </a:lnTo>
                  <a:lnTo>
                    <a:pt x="363220" y="237490"/>
                  </a:lnTo>
                  <a:lnTo>
                    <a:pt x="330200" y="228600"/>
                  </a:lnTo>
                  <a:lnTo>
                    <a:pt x="298450" y="218440"/>
                  </a:lnTo>
                  <a:lnTo>
                    <a:pt x="267970" y="207010"/>
                  </a:lnTo>
                  <a:lnTo>
                    <a:pt x="238760" y="195580"/>
                  </a:lnTo>
                  <a:lnTo>
                    <a:pt x="210820" y="184150"/>
                  </a:lnTo>
                  <a:lnTo>
                    <a:pt x="184150" y="171450"/>
                  </a:lnTo>
                  <a:lnTo>
                    <a:pt x="158750" y="157480"/>
                  </a:lnTo>
                  <a:lnTo>
                    <a:pt x="134620" y="143510"/>
                  </a:lnTo>
                  <a:lnTo>
                    <a:pt x="113030" y="129540"/>
                  </a:lnTo>
                  <a:lnTo>
                    <a:pt x="92710" y="114300"/>
                  </a:lnTo>
                  <a:lnTo>
                    <a:pt x="73660" y="99060"/>
                  </a:lnTo>
                  <a:lnTo>
                    <a:pt x="57150" y="83820"/>
                  </a:lnTo>
                  <a:lnTo>
                    <a:pt x="41910" y="67310"/>
                  </a:lnTo>
                  <a:lnTo>
                    <a:pt x="29210" y="50800"/>
                  </a:lnTo>
                  <a:lnTo>
                    <a:pt x="17780" y="34290"/>
                  </a:lnTo>
                  <a:lnTo>
                    <a:pt x="8890" y="1778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34"/>
            <p:cNvSpPr/>
            <p:nvPr/>
          </p:nvSpPr>
          <p:spPr>
            <a:xfrm>
              <a:off x="7492680" y="2932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35"/>
            <p:cNvSpPr/>
            <p:nvPr/>
          </p:nvSpPr>
          <p:spPr>
            <a:xfrm>
              <a:off x="2409480" y="316260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89" name="CustomShape 36"/>
            <p:cNvSpPr/>
            <p:nvPr/>
          </p:nvSpPr>
          <p:spPr>
            <a:xfrm>
              <a:off x="2737440" y="3070440"/>
              <a:ext cx="292320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LSR:</a:t>
              </a:r>
              <a:r>
                <a:rPr lang="en-US" sz="2300" b="0" strike="noStrike" spc="109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R1,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R2,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R3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90" name="CustomShape 37"/>
            <p:cNvSpPr/>
            <p:nvPr/>
          </p:nvSpPr>
          <p:spPr>
            <a:xfrm>
              <a:off x="2409480" y="348084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91" name="CustomShape 38"/>
            <p:cNvSpPr/>
            <p:nvPr/>
          </p:nvSpPr>
          <p:spPr>
            <a:xfrm>
              <a:off x="2737440" y="3388680"/>
              <a:ext cx="220428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LER:</a:t>
              </a:r>
              <a:r>
                <a:rPr lang="en-US" sz="2300" b="0" strike="noStrike" spc="109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R1,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R3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92" name="CustomShape 39"/>
            <p:cNvSpPr/>
            <p:nvPr/>
          </p:nvSpPr>
          <p:spPr>
            <a:xfrm>
              <a:off x="2409480" y="379944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93" name="CustomShape 40"/>
            <p:cNvSpPr/>
            <p:nvPr/>
          </p:nvSpPr>
          <p:spPr>
            <a:xfrm>
              <a:off x="2737440" y="3707280"/>
              <a:ext cx="424836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R1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enrutador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ingreso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94" name="CustomShape 41"/>
            <p:cNvSpPr/>
            <p:nvPr/>
          </p:nvSpPr>
          <p:spPr>
            <a:xfrm>
              <a:off x="2409480" y="411804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95" name="CustomShape 42"/>
            <p:cNvSpPr/>
            <p:nvPr/>
          </p:nvSpPr>
          <p:spPr>
            <a:xfrm>
              <a:off x="2737440" y="4025520"/>
              <a:ext cx="415980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R3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enrutador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egreso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96" name="CustomShape 43"/>
            <p:cNvSpPr/>
            <p:nvPr/>
          </p:nvSpPr>
          <p:spPr>
            <a:xfrm>
              <a:off x="2409480" y="443628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97" name="CustomShape 44"/>
            <p:cNvSpPr/>
            <p:nvPr/>
          </p:nvSpPr>
          <p:spPr>
            <a:xfrm>
              <a:off x="2737440" y="4344120"/>
              <a:ext cx="341208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R1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upstream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R2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98" name="CustomShape 45"/>
            <p:cNvSpPr/>
            <p:nvPr/>
          </p:nvSpPr>
          <p:spPr>
            <a:xfrm>
              <a:off x="6654240" y="316260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199" name="CustomShape 46"/>
            <p:cNvSpPr/>
            <p:nvPr/>
          </p:nvSpPr>
          <p:spPr>
            <a:xfrm>
              <a:off x="6983640" y="3070440"/>
              <a:ext cx="341028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R2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upstream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R3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200" name="CustomShape 47"/>
            <p:cNvSpPr/>
            <p:nvPr/>
          </p:nvSpPr>
          <p:spPr>
            <a:xfrm>
              <a:off x="6654240" y="348084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201" name="CustomShape 48"/>
            <p:cNvSpPr/>
            <p:nvPr/>
          </p:nvSpPr>
          <p:spPr>
            <a:xfrm>
              <a:off x="6983640" y="3388680"/>
              <a:ext cx="391320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R3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downstream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R2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202" name="CustomShape 49"/>
            <p:cNvSpPr/>
            <p:nvPr/>
          </p:nvSpPr>
          <p:spPr>
            <a:xfrm>
              <a:off x="6654240" y="3799440"/>
              <a:ext cx="13968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05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●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203" name="CustomShape 50"/>
            <p:cNvSpPr/>
            <p:nvPr/>
          </p:nvSpPr>
          <p:spPr>
            <a:xfrm>
              <a:off x="6983640" y="3707280"/>
              <a:ext cx="3913200" cy="39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R2</a:t>
              </a:r>
              <a:r>
                <a:rPr lang="en-US" sz="2300" b="0" strike="noStrike" spc="114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downstream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de</a:t>
              </a:r>
              <a:r>
                <a:rPr lang="en-US" sz="2300" b="0" strike="noStrike" spc="117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lang="en-US" sz="2300" b="0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R1</a:t>
              </a:r>
              <a:endParaRPr lang="en-US" sz="2300" b="0" strike="noStrike" spc="-1">
                <a:latin typeface="Arial"/>
              </a:endParaRPr>
            </a:p>
          </p:txBody>
        </p:sp>
        <p:pic>
          <p:nvPicPr>
            <p:cNvPr id="204" name="Picture 931"/>
            <p:cNvPicPr/>
            <p:nvPr/>
          </p:nvPicPr>
          <p:blipFill>
            <a:blip r:embed="rId2"/>
            <a:stretch/>
          </p:blipFill>
          <p:spPr>
            <a:xfrm>
              <a:off x="7590600" y="1768680"/>
              <a:ext cx="798480" cy="516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Picture 933"/>
            <p:cNvPicPr/>
            <p:nvPr/>
          </p:nvPicPr>
          <p:blipFill>
            <a:blip r:embed="rId2"/>
            <a:stretch/>
          </p:blipFill>
          <p:spPr>
            <a:xfrm>
              <a:off x="5956920" y="1095480"/>
              <a:ext cx="798480" cy="516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Picture 935"/>
            <p:cNvPicPr/>
            <p:nvPr/>
          </p:nvPicPr>
          <p:blipFill>
            <a:blip r:embed="rId2"/>
            <a:stretch/>
          </p:blipFill>
          <p:spPr>
            <a:xfrm>
              <a:off x="4479840" y="1831680"/>
              <a:ext cx="798480" cy="516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51"/>
            <p:cNvSpPr/>
            <p:nvPr/>
          </p:nvSpPr>
          <p:spPr>
            <a:xfrm>
              <a:off x="2453400" y="1666800"/>
              <a:ext cx="577080" cy="348480"/>
            </a:xfrm>
            <a:custGeom>
              <a:avLst/>
              <a:gdLst/>
              <a:ahLst/>
              <a:cxnLst/>
              <a:rect l="l" t="t" r="r" b="b"/>
              <a:pathLst>
                <a:path w="570230" h="378460">
                  <a:moveTo>
                    <a:pt x="285750" y="0"/>
                  </a:moveTo>
                  <a:cubicBezTo>
                    <a:pt x="447040" y="0"/>
                    <a:pt x="570230" y="82550"/>
                    <a:pt x="570230" y="189230"/>
                  </a:cubicBezTo>
                  <a:cubicBezTo>
                    <a:pt x="570230" y="295910"/>
                    <a:pt x="447040" y="378460"/>
                    <a:pt x="285750" y="378460"/>
                  </a:cubicBezTo>
                  <a:cubicBezTo>
                    <a:pt x="123190" y="378460"/>
                    <a:pt x="0" y="295910"/>
                    <a:pt x="0" y="189230"/>
                  </a:cubicBezTo>
                  <a:cubicBezTo>
                    <a:pt x="0" y="82550"/>
                    <a:pt x="123190" y="0"/>
                    <a:pt x="28575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52"/>
            <p:cNvSpPr/>
            <p:nvPr/>
          </p:nvSpPr>
          <p:spPr>
            <a:xfrm>
              <a:off x="2135520" y="1758240"/>
              <a:ext cx="441000" cy="347400"/>
            </a:xfrm>
            <a:custGeom>
              <a:avLst/>
              <a:gdLst/>
              <a:ahLst/>
              <a:cxnLst/>
              <a:rect l="l" t="t" r="r" b="b"/>
              <a:pathLst>
                <a:path w="435610" h="377190">
                  <a:moveTo>
                    <a:pt x="217170" y="0"/>
                  </a:moveTo>
                  <a:cubicBezTo>
                    <a:pt x="341630" y="0"/>
                    <a:pt x="435610" y="81280"/>
                    <a:pt x="435610" y="187960"/>
                  </a:cubicBezTo>
                  <a:cubicBezTo>
                    <a:pt x="435610" y="294640"/>
                    <a:pt x="341630" y="377190"/>
                    <a:pt x="217170" y="377190"/>
                  </a:cubicBezTo>
                  <a:cubicBezTo>
                    <a:pt x="93980" y="377190"/>
                    <a:pt x="0" y="294640"/>
                    <a:pt x="0" y="187960"/>
                  </a:cubicBezTo>
                  <a:cubicBezTo>
                    <a:pt x="0" y="81280"/>
                    <a:pt x="93980" y="0"/>
                    <a:pt x="21717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53"/>
            <p:cNvSpPr/>
            <p:nvPr/>
          </p:nvSpPr>
          <p:spPr>
            <a:xfrm>
              <a:off x="2000520" y="1968840"/>
              <a:ext cx="298080" cy="281880"/>
            </a:xfrm>
            <a:custGeom>
              <a:avLst/>
              <a:gdLst/>
              <a:ahLst/>
              <a:cxnLst/>
              <a:rect l="l" t="t" r="r" b="b"/>
              <a:pathLst>
                <a:path w="294640" h="306070">
                  <a:moveTo>
                    <a:pt x="147320" y="0"/>
                  </a:moveTo>
                  <a:cubicBezTo>
                    <a:pt x="231140" y="0"/>
                    <a:pt x="294640" y="66040"/>
                    <a:pt x="294640" y="152400"/>
                  </a:cubicBezTo>
                  <a:cubicBezTo>
                    <a:pt x="294640" y="238760"/>
                    <a:pt x="231140" y="306070"/>
                    <a:pt x="147320" y="306070"/>
                  </a:cubicBezTo>
                  <a:cubicBezTo>
                    <a:pt x="63500" y="306070"/>
                    <a:pt x="0" y="238760"/>
                    <a:pt x="0" y="152400"/>
                  </a:cubicBezTo>
                  <a:cubicBezTo>
                    <a:pt x="0" y="66040"/>
                    <a:pt x="63500" y="0"/>
                    <a:pt x="14732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54"/>
            <p:cNvSpPr/>
            <p:nvPr/>
          </p:nvSpPr>
          <p:spPr>
            <a:xfrm>
              <a:off x="2090520" y="2093040"/>
              <a:ext cx="448560" cy="307440"/>
            </a:xfrm>
            <a:custGeom>
              <a:avLst/>
              <a:gdLst/>
              <a:ahLst/>
              <a:cxnLst/>
              <a:rect l="l" t="t" r="r" b="b"/>
              <a:pathLst>
                <a:path w="443230" h="334010">
                  <a:moveTo>
                    <a:pt x="220980" y="0"/>
                  </a:moveTo>
                  <a:cubicBezTo>
                    <a:pt x="346710" y="0"/>
                    <a:pt x="443230" y="72390"/>
                    <a:pt x="443230" y="167640"/>
                  </a:cubicBezTo>
                  <a:cubicBezTo>
                    <a:pt x="443230" y="261620"/>
                    <a:pt x="346710" y="334010"/>
                    <a:pt x="220980" y="334010"/>
                  </a:cubicBezTo>
                  <a:cubicBezTo>
                    <a:pt x="95250" y="334010"/>
                    <a:pt x="0" y="261620"/>
                    <a:pt x="0" y="167640"/>
                  </a:cubicBezTo>
                  <a:cubicBezTo>
                    <a:pt x="0" y="72390"/>
                    <a:pt x="95250" y="0"/>
                    <a:pt x="22098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55"/>
            <p:cNvSpPr/>
            <p:nvPr/>
          </p:nvSpPr>
          <p:spPr>
            <a:xfrm>
              <a:off x="2408400" y="2143440"/>
              <a:ext cx="671040" cy="365040"/>
            </a:xfrm>
            <a:custGeom>
              <a:avLst/>
              <a:gdLst/>
              <a:ahLst/>
              <a:cxnLst/>
              <a:rect l="l" t="t" r="r" b="b"/>
              <a:pathLst>
                <a:path w="662940" h="396240">
                  <a:moveTo>
                    <a:pt x="331470" y="0"/>
                  </a:moveTo>
                  <a:cubicBezTo>
                    <a:pt x="519430" y="0"/>
                    <a:pt x="662940" y="86360"/>
                    <a:pt x="662940" y="198120"/>
                  </a:cubicBezTo>
                  <a:cubicBezTo>
                    <a:pt x="662940" y="311150"/>
                    <a:pt x="519430" y="396240"/>
                    <a:pt x="331470" y="396240"/>
                  </a:cubicBezTo>
                  <a:cubicBezTo>
                    <a:pt x="143510" y="396240"/>
                    <a:pt x="0" y="311150"/>
                    <a:pt x="0" y="198120"/>
                  </a:cubicBezTo>
                  <a:cubicBezTo>
                    <a:pt x="0" y="86360"/>
                    <a:pt x="143510" y="0"/>
                    <a:pt x="33147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56"/>
            <p:cNvSpPr/>
            <p:nvPr/>
          </p:nvSpPr>
          <p:spPr>
            <a:xfrm>
              <a:off x="2836440" y="1768680"/>
              <a:ext cx="429120" cy="273600"/>
            </a:xfrm>
            <a:custGeom>
              <a:avLst/>
              <a:gdLst/>
              <a:ahLst/>
              <a:cxnLst/>
              <a:rect l="l" t="t" r="r" b="b"/>
              <a:pathLst>
                <a:path w="424180" h="297180">
                  <a:moveTo>
                    <a:pt x="212090" y="0"/>
                  </a:moveTo>
                  <a:cubicBezTo>
                    <a:pt x="331470" y="0"/>
                    <a:pt x="424180" y="63500"/>
                    <a:pt x="424180" y="148590"/>
                  </a:cubicBezTo>
                  <a:cubicBezTo>
                    <a:pt x="424180" y="232410"/>
                    <a:pt x="331470" y="297180"/>
                    <a:pt x="212090" y="297180"/>
                  </a:cubicBezTo>
                  <a:cubicBezTo>
                    <a:pt x="91440" y="297180"/>
                    <a:pt x="0" y="232410"/>
                    <a:pt x="0" y="148590"/>
                  </a:cubicBezTo>
                  <a:cubicBezTo>
                    <a:pt x="0" y="63500"/>
                    <a:pt x="91440" y="0"/>
                    <a:pt x="21209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57"/>
            <p:cNvSpPr/>
            <p:nvPr/>
          </p:nvSpPr>
          <p:spPr>
            <a:xfrm>
              <a:off x="2899440" y="1944360"/>
              <a:ext cx="425520" cy="272520"/>
            </a:xfrm>
            <a:custGeom>
              <a:avLst/>
              <a:gdLst/>
              <a:ahLst/>
              <a:cxnLst/>
              <a:rect l="l" t="t" r="r" b="b"/>
              <a:pathLst>
                <a:path w="420370" h="295910">
                  <a:moveTo>
                    <a:pt x="210820" y="0"/>
                  </a:moveTo>
                  <a:cubicBezTo>
                    <a:pt x="330200" y="0"/>
                    <a:pt x="420370" y="64770"/>
                    <a:pt x="420370" y="148590"/>
                  </a:cubicBezTo>
                  <a:cubicBezTo>
                    <a:pt x="420370" y="232410"/>
                    <a:pt x="330200" y="295910"/>
                    <a:pt x="210820" y="295910"/>
                  </a:cubicBezTo>
                  <a:cubicBezTo>
                    <a:pt x="91440" y="295910"/>
                    <a:pt x="0" y="232410"/>
                    <a:pt x="0" y="148590"/>
                  </a:cubicBezTo>
                  <a:cubicBezTo>
                    <a:pt x="0" y="64770"/>
                    <a:pt x="91440" y="0"/>
                    <a:pt x="21082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58"/>
            <p:cNvSpPr/>
            <p:nvPr/>
          </p:nvSpPr>
          <p:spPr>
            <a:xfrm>
              <a:off x="2860920" y="2001600"/>
              <a:ext cx="422640" cy="449280"/>
            </a:xfrm>
            <a:custGeom>
              <a:avLst/>
              <a:gdLst/>
              <a:ahLst/>
              <a:cxnLst/>
              <a:rect l="l" t="t" r="r" b="b"/>
              <a:pathLst>
                <a:path w="417830" h="487680">
                  <a:moveTo>
                    <a:pt x="209550" y="0"/>
                  </a:moveTo>
                  <a:cubicBezTo>
                    <a:pt x="327660" y="0"/>
                    <a:pt x="417830" y="105410"/>
                    <a:pt x="417830" y="243840"/>
                  </a:cubicBezTo>
                  <a:cubicBezTo>
                    <a:pt x="417830" y="381000"/>
                    <a:pt x="327660" y="487680"/>
                    <a:pt x="209550" y="487680"/>
                  </a:cubicBezTo>
                  <a:cubicBezTo>
                    <a:pt x="90170" y="487680"/>
                    <a:pt x="0" y="381000"/>
                    <a:pt x="0" y="243840"/>
                  </a:cubicBezTo>
                  <a:cubicBezTo>
                    <a:pt x="0" y="105410"/>
                    <a:pt x="90170" y="0"/>
                    <a:pt x="20955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59"/>
            <p:cNvSpPr/>
            <p:nvPr/>
          </p:nvSpPr>
          <p:spPr>
            <a:xfrm>
              <a:off x="2241000" y="1865880"/>
              <a:ext cx="858960" cy="450360"/>
            </a:xfrm>
            <a:custGeom>
              <a:avLst/>
              <a:gdLst/>
              <a:ahLst/>
              <a:cxnLst/>
              <a:rect l="l" t="t" r="r" b="b"/>
              <a:pathLst>
                <a:path w="848360" h="488950">
                  <a:moveTo>
                    <a:pt x="424180" y="0"/>
                  </a:moveTo>
                  <a:cubicBezTo>
                    <a:pt x="665480" y="0"/>
                    <a:pt x="848360" y="106680"/>
                    <a:pt x="848360" y="245110"/>
                  </a:cubicBezTo>
                  <a:cubicBezTo>
                    <a:pt x="848360" y="383540"/>
                    <a:pt x="665480" y="488950"/>
                    <a:pt x="424180" y="488950"/>
                  </a:cubicBezTo>
                  <a:cubicBezTo>
                    <a:pt x="184150" y="488950"/>
                    <a:pt x="0" y="383540"/>
                    <a:pt x="0" y="245110"/>
                  </a:cubicBezTo>
                  <a:cubicBezTo>
                    <a:pt x="0" y="106680"/>
                    <a:pt x="184150" y="0"/>
                    <a:pt x="42418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60"/>
            <p:cNvSpPr/>
            <p:nvPr/>
          </p:nvSpPr>
          <p:spPr>
            <a:xfrm>
              <a:off x="2471400" y="1665720"/>
              <a:ext cx="549000" cy="121320"/>
            </a:xfrm>
            <a:custGeom>
              <a:avLst/>
              <a:gdLst/>
              <a:ahLst/>
              <a:cxnLst/>
              <a:rect l="l" t="t" r="r" b="b"/>
              <a:pathLst>
                <a:path w="542290" h="132080">
                  <a:moveTo>
                    <a:pt x="0" y="132080"/>
                  </a:moveTo>
                  <a:lnTo>
                    <a:pt x="5080" y="123190"/>
                  </a:lnTo>
                  <a:lnTo>
                    <a:pt x="10160" y="114300"/>
                  </a:lnTo>
                  <a:lnTo>
                    <a:pt x="16510" y="105410"/>
                  </a:lnTo>
                  <a:lnTo>
                    <a:pt x="22860" y="96520"/>
                  </a:lnTo>
                  <a:lnTo>
                    <a:pt x="30480" y="88900"/>
                  </a:lnTo>
                  <a:lnTo>
                    <a:pt x="38100" y="81280"/>
                  </a:lnTo>
                  <a:lnTo>
                    <a:pt x="46990" y="73660"/>
                  </a:lnTo>
                  <a:lnTo>
                    <a:pt x="55880" y="66040"/>
                  </a:lnTo>
                  <a:lnTo>
                    <a:pt x="66040" y="58420"/>
                  </a:lnTo>
                  <a:lnTo>
                    <a:pt x="76200" y="52070"/>
                  </a:lnTo>
                  <a:lnTo>
                    <a:pt x="87630" y="45720"/>
                  </a:lnTo>
                  <a:lnTo>
                    <a:pt x="97790" y="39370"/>
                  </a:lnTo>
                  <a:lnTo>
                    <a:pt x="110490" y="34290"/>
                  </a:lnTo>
                  <a:lnTo>
                    <a:pt x="121920" y="29210"/>
                  </a:lnTo>
                  <a:lnTo>
                    <a:pt x="134620" y="24130"/>
                  </a:lnTo>
                  <a:lnTo>
                    <a:pt x="147320" y="19050"/>
                  </a:lnTo>
                  <a:lnTo>
                    <a:pt x="161290" y="15240"/>
                  </a:lnTo>
                  <a:lnTo>
                    <a:pt x="173990" y="11430"/>
                  </a:lnTo>
                  <a:lnTo>
                    <a:pt x="187960" y="8890"/>
                  </a:lnTo>
                  <a:lnTo>
                    <a:pt x="201930" y="6350"/>
                  </a:lnTo>
                  <a:lnTo>
                    <a:pt x="215900" y="3810"/>
                  </a:lnTo>
                  <a:lnTo>
                    <a:pt x="229870" y="2540"/>
                  </a:lnTo>
                  <a:lnTo>
                    <a:pt x="245110" y="1270"/>
                  </a:lnTo>
                  <a:lnTo>
                    <a:pt x="259080" y="1270"/>
                  </a:lnTo>
                  <a:lnTo>
                    <a:pt x="274320" y="0"/>
                  </a:lnTo>
                  <a:lnTo>
                    <a:pt x="288290" y="1270"/>
                  </a:lnTo>
                  <a:lnTo>
                    <a:pt x="303530" y="1270"/>
                  </a:lnTo>
                  <a:lnTo>
                    <a:pt x="317500" y="2540"/>
                  </a:lnTo>
                  <a:lnTo>
                    <a:pt x="331470" y="3810"/>
                  </a:lnTo>
                  <a:lnTo>
                    <a:pt x="345440" y="6350"/>
                  </a:lnTo>
                  <a:lnTo>
                    <a:pt x="359410" y="8890"/>
                  </a:lnTo>
                  <a:lnTo>
                    <a:pt x="373380" y="11430"/>
                  </a:lnTo>
                  <a:lnTo>
                    <a:pt x="387350" y="15240"/>
                  </a:lnTo>
                  <a:lnTo>
                    <a:pt x="400050" y="19050"/>
                  </a:lnTo>
                  <a:lnTo>
                    <a:pt x="412750" y="24130"/>
                  </a:lnTo>
                  <a:lnTo>
                    <a:pt x="425450" y="29210"/>
                  </a:lnTo>
                  <a:lnTo>
                    <a:pt x="438150" y="34290"/>
                  </a:lnTo>
                  <a:lnTo>
                    <a:pt x="449580" y="39370"/>
                  </a:lnTo>
                  <a:lnTo>
                    <a:pt x="461010" y="45720"/>
                  </a:lnTo>
                  <a:lnTo>
                    <a:pt x="471170" y="52070"/>
                  </a:lnTo>
                  <a:lnTo>
                    <a:pt x="482600" y="58420"/>
                  </a:lnTo>
                  <a:lnTo>
                    <a:pt x="491490" y="66040"/>
                  </a:lnTo>
                  <a:lnTo>
                    <a:pt x="500380" y="73660"/>
                  </a:lnTo>
                  <a:lnTo>
                    <a:pt x="509270" y="81280"/>
                  </a:lnTo>
                  <a:lnTo>
                    <a:pt x="516890" y="88900"/>
                  </a:lnTo>
                  <a:lnTo>
                    <a:pt x="524510" y="96520"/>
                  </a:lnTo>
                  <a:lnTo>
                    <a:pt x="532130" y="105410"/>
                  </a:lnTo>
                  <a:lnTo>
                    <a:pt x="537210" y="114300"/>
                  </a:lnTo>
                  <a:lnTo>
                    <a:pt x="542290" y="12319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61"/>
            <p:cNvSpPr/>
            <p:nvPr/>
          </p:nvSpPr>
          <p:spPr>
            <a:xfrm>
              <a:off x="2458440" y="1665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62"/>
            <p:cNvSpPr/>
            <p:nvPr/>
          </p:nvSpPr>
          <p:spPr>
            <a:xfrm>
              <a:off x="3039840" y="2012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63"/>
            <p:cNvSpPr/>
            <p:nvPr/>
          </p:nvSpPr>
          <p:spPr>
            <a:xfrm>
              <a:off x="2138040" y="1756800"/>
              <a:ext cx="336600" cy="199800"/>
            </a:xfrm>
            <a:custGeom>
              <a:avLst/>
              <a:gdLst/>
              <a:ahLst/>
              <a:cxnLst/>
              <a:rect l="l" t="t" r="r" b="b"/>
              <a:pathLst>
                <a:path w="332740" h="217170">
                  <a:moveTo>
                    <a:pt x="3810" y="217170"/>
                  </a:moveTo>
                  <a:lnTo>
                    <a:pt x="2540" y="208280"/>
                  </a:lnTo>
                  <a:lnTo>
                    <a:pt x="1270" y="199390"/>
                  </a:lnTo>
                  <a:lnTo>
                    <a:pt x="0" y="190500"/>
                  </a:lnTo>
                  <a:lnTo>
                    <a:pt x="0" y="181610"/>
                  </a:lnTo>
                  <a:lnTo>
                    <a:pt x="1270" y="171450"/>
                  </a:lnTo>
                  <a:lnTo>
                    <a:pt x="2540" y="162560"/>
                  </a:lnTo>
                  <a:lnTo>
                    <a:pt x="3810" y="153670"/>
                  </a:lnTo>
                  <a:lnTo>
                    <a:pt x="5080" y="144780"/>
                  </a:lnTo>
                  <a:lnTo>
                    <a:pt x="7620" y="135890"/>
                  </a:lnTo>
                  <a:lnTo>
                    <a:pt x="11430" y="125730"/>
                  </a:lnTo>
                  <a:lnTo>
                    <a:pt x="15240" y="118110"/>
                  </a:lnTo>
                  <a:lnTo>
                    <a:pt x="19050" y="109220"/>
                  </a:lnTo>
                  <a:lnTo>
                    <a:pt x="24130" y="100330"/>
                  </a:lnTo>
                  <a:lnTo>
                    <a:pt x="29210" y="92710"/>
                  </a:lnTo>
                  <a:lnTo>
                    <a:pt x="34290" y="85090"/>
                  </a:lnTo>
                  <a:lnTo>
                    <a:pt x="40640" y="77470"/>
                  </a:lnTo>
                  <a:lnTo>
                    <a:pt x="46990" y="69850"/>
                  </a:lnTo>
                  <a:lnTo>
                    <a:pt x="54610" y="62230"/>
                  </a:lnTo>
                  <a:lnTo>
                    <a:pt x="62230" y="55880"/>
                  </a:lnTo>
                  <a:lnTo>
                    <a:pt x="69850" y="49530"/>
                  </a:lnTo>
                  <a:lnTo>
                    <a:pt x="77470" y="43180"/>
                  </a:lnTo>
                  <a:lnTo>
                    <a:pt x="86360" y="36830"/>
                  </a:lnTo>
                  <a:lnTo>
                    <a:pt x="95250" y="31750"/>
                  </a:lnTo>
                  <a:lnTo>
                    <a:pt x="104140" y="26670"/>
                  </a:lnTo>
                  <a:lnTo>
                    <a:pt x="114300" y="22860"/>
                  </a:lnTo>
                  <a:lnTo>
                    <a:pt x="123190" y="17780"/>
                  </a:lnTo>
                  <a:lnTo>
                    <a:pt x="133350" y="13970"/>
                  </a:lnTo>
                  <a:lnTo>
                    <a:pt x="143510" y="10160"/>
                  </a:lnTo>
                  <a:lnTo>
                    <a:pt x="153670" y="7620"/>
                  </a:lnTo>
                  <a:lnTo>
                    <a:pt x="165100" y="5080"/>
                  </a:lnTo>
                  <a:lnTo>
                    <a:pt x="175260" y="3810"/>
                  </a:lnTo>
                  <a:lnTo>
                    <a:pt x="185420" y="1270"/>
                  </a:lnTo>
                  <a:lnTo>
                    <a:pt x="196850" y="1270"/>
                  </a:lnTo>
                  <a:lnTo>
                    <a:pt x="208280" y="0"/>
                  </a:lnTo>
                  <a:lnTo>
                    <a:pt x="229870" y="0"/>
                  </a:lnTo>
                  <a:lnTo>
                    <a:pt x="241300" y="1270"/>
                  </a:lnTo>
                  <a:lnTo>
                    <a:pt x="251460" y="1270"/>
                  </a:lnTo>
                  <a:lnTo>
                    <a:pt x="262890" y="3810"/>
                  </a:lnTo>
                  <a:lnTo>
                    <a:pt x="273050" y="5080"/>
                  </a:lnTo>
                  <a:lnTo>
                    <a:pt x="283210" y="7620"/>
                  </a:lnTo>
                  <a:lnTo>
                    <a:pt x="293370" y="10160"/>
                  </a:lnTo>
                  <a:lnTo>
                    <a:pt x="303530" y="13970"/>
                  </a:lnTo>
                  <a:lnTo>
                    <a:pt x="313690" y="17780"/>
                  </a:lnTo>
                  <a:lnTo>
                    <a:pt x="323850" y="22860"/>
                  </a:lnTo>
                  <a:lnTo>
                    <a:pt x="332740" y="2667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64"/>
            <p:cNvSpPr/>
            <p:nvPr/>
          </p:nvSpPr>
          <p:spPr>
            <a:xfrm>
              <a:off x="2138040" y="1756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65"/>
            <p:cNvSpPr/>
            <p:nvPr/>
          </p:nvSpPr>
          <p:spPr>
            <a:xfrm>
              <a:off x="2580480" y="2096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66"/>
            <p:cNvSpPr/>
            <p:nvPr/>
          </p:nvSpPr>
          <p:spPr>
            <a:xfrm>
              <a:off x="2090520" y="2240280"/>
              <a:ext cx="338040" cy="157680"/>
            </a:xfrm>
            <a:custGeom>
              <a:avLst/>
              <a:gdLst/>
              <a:ahLst/>
              <a:cxnLst/>
              <a:rect l="l" t="t" r="r" b="b"/>
              <a:pathLst>
                <a:path w="334010" h="171450">
                  <a:moveTo>
                    <a:pt x="334010" y="151130"/>
                  </a:moveTo>
                  <a:lnTo>
                    <a:pt x="322580" y="154940"/>
                  </a:lnTo>
                  <a:lnTo>
                    <a:pt x="312420" y="158750"/>
                  </a:lnTo>
                  <a:lnTo>
                    <a:pt x="302260" y="162560"/>
                  </a:lnTo>
                  <a:lnTo>
                    <a:pt x="290830" y="165100"/>
                  </a:lnTo>
                  <a:lnTo>
                    <a:pt x="279400" y="167640"/>
                  </a:lnTo>
                  <a:lnTo>
                    <a:pt x="267970" y="168910"/>
                  </a:lnTo>
                  <a:lnTo>
                    <a:pt x="257810" y="170180"/>
                  </a:lnTo>
                  <a:lnTo>
                    <a:pt x="246380" y="171450"/>
                  </a:lnTo>
                  <a:lnTo>
                    <a:pt x="200660" y="171450"/>
                  </a:lnTo>
                  <a:lnTo>
                    <a:pt x="189230" y="170180"/>
                  </a:lnTo>
                  <a:lnTo>
                    <a:pt x="177800" y="167640"/>
                  </a:lnTo>
                  <a:lnTo>
                    <a:pt x="166370" y="166370"/>
                  </a:lnTo>
                  <a:lnTo>
                    <a:pt x="154940" y="163830"/>
                  </a:lnTo>
                  <a:lnTo>
                    <a:pt x="144780" y="161290"/>
                  </a:lnTo>
                  <a:lnTo>
                    <a:pt x="133350" y="157480"/>
                  </a:lnTo>
                  <a:lnTo>
                    <a:pt x="123190" y="153670"/>
                  </a:lnTo>
                  <a:lnTo>
                    <a:pt x="113030" y="149860"/>
                  </a:lnTo>
                  <a:lnTo>
                    <a:pt x="102870" y="146050"/>
                  </a:lnTo>
                  <a:lnTo>
                    <a:pt x="93980" y="140970"/>
                  </a:lnTo>
                  <a:lnTo>
                    <a:pt x="85090" y="135890"/>
                  </a:lnTo>
                  <a:lnTo>
                    <a:pt x="76200" y="129540"/>
                  </a:lnTo>
                  <a:lnTo>
                    <a:pt x="67310" y="124460"/>
                  </a:lnTo>
                  <a:lnTo>
                    <a:pt x="59690" y="118110"/>
                  </a:lnTo>
                  <a:lnTo>
                    <a:pt x="52070" y="111760"/>
                  </a:lnTo>
                  <a:lnTo>
                    <a:pt x="44450" y="104140"/>
                  </a:lnTo>
                  <a:lnTo>
                    <a:pt x="38100" y="97790"/>
                  </a:lnTo>
                  <a:lnTo>
                    <a:pt x="31750" y="90170"/>
                  </a:lnTo>
                  <a:lnTo>
                    <a:pt x="26670" y="82550"/>
                  </a:lnTo>
                  <a:lnTo>
                    <a:pt x="21590" y="74930"/>
                  </a:lnTo>
                  <a:lnTo>
                    <a:pt x="16510" y="67310"/>
                  </a:lnTo>
                  <a:lnTo>
                    <a:pt x="12700" y="58420"/>
                  </a:lnTo>
                  <a:lnTo>
                    <a:pt x="8890" y="50800"/>
                  </a:lnTo>
                  <a:lnTo>
                    <a:pt x="6350" y="41910"/>
                  </a:lnTo>
                  <a:lnTo>
                    <a:pt x="3810" y="34290"/>
                  </a:lnTo>
                  <a:lnTo>
                    <a:pt x="1270" y="25400"/>
                  </a:lnTo>
                  <a:lnTo>
                    <a:pt x="1270" y="16510"/>
                  </a:lnTo>
                  <a:lnTo>
                    <a:pt x="0" y="889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67"/>
            <p:cNvSpPr/>
            <p:nvPr/>
          </p:nvSpPr>
          <p:spPr>
            <a:xfrm>
              <a:off x="2090520" y="20883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68"/>
            <p:cNvSpPr/>
            <p:nvPr/>
          </p:nvSpPr>
          <p:spPr>
            <a:xfrm>
              <a:off x="2545920" y="2398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69"/>
            <p:cNvSpPr/>
            <p:nvPr/>
          </p:nvSpPr>
          <p:spPr>
            <a:xfrm>
              <a:off x="3012840" y="1766160"/>
              <a:ext cx="255600" cy="195120"/>
            </a:xfrm>
            <a:custGeom>
              <a:avLst/>
              <a:gdLst/>
              <a:ahLst/>
              <a:cxnLst/>
              <a:rect l="l" t="t" r="r" b="b"/>
              <a:pathLst>
                <a:path w="252730" h="212090">
                  <a:moveTo>
                    <a:pt x="0" y="3810"/>
                  </a:moveTo>
                  <a:lnTo>
                    <a:pt x="10160" y="2540"/>
                  </a:lnTo>
                  <a:lnTo>
                    <a:pt x="21590" y="1270"/>
                  </a:lnTo>
                  <a:lnTo>
                    <a:pt x="31750" y="1270"/>
                  </a:lnTo>
                  <a:lnTo>
                    <a:pt x="41910" y="0"/>
                  </a:lnTo>
                  <a:lnTo>
                    <a:pt x="52070" y="0"/>
                  </a:lnTo>
                  <a:lnTo>
                    <a:pt x="63500" y="1270"/>
                  </a:lnTo>
                  <a:lnTo>
                    <a:pt x="73660" y="2540"/>
                  </a:lnTo>
                  <a:lnTo>
                    <a:pt x="83820" y="3810"/>
                  </a:lnTo>
                  <a:lnTo>
                    <a:pt x="93980" y="5080"/>
                  </a:lnTo>
                  <a:lnTo>
                    <a:pt x="104140" y="6350"/>
                  </a:lnTo>
                  <a:lnTo>
                    <a:pt x="114300" y="8890"/>
                  </a:lnTo>
                  <a:lnTo>
                    <a:pt x="123190" y="11430"/>
                  </a:lnTo>
                  <a:lnTo>
                    <a:pt x="133350" y="15240"/>
                  </a:lnTo>
                  <a:lnTo>
                    <a:pt x="142240" y="17780"/>
                  </a:lnTo>
                  <a:lnTo>
                    <a:pt x="152400" y="21590"/>
                  </a:lnTo>
                  <a:lnTo>
                    <a:pt x="161290" y="25400"/>
                  </a:lnTo>
                  <a:lnTo>
                    <a:pt x="168910" y="29210"/>
                  </a:lnTo>
                  <a:lnTo>
                    <a:pt x="177800" y="34290"/>
                  </a:lnTo>
                  <a:lnTo>
                    <a:pt x="185420" y="39370"/>
                  </a:lnTo>
                  <a:lnTo>
                    <a:pt x="193040" y="44450"/>
                  </a:lnTo>
                  <a:lnTo>
                    <a:pt x="200660" y="49530"/>
                  </a:lnTo>
                  <a:lnTo>
                    <a:pt x="207010" y="54610"/>
                  </a:lnTo>
                  <a:lnTo>
                    <a:pt x="213360" y="60960"/>
                  </a:lnTo>
                  <a:lnTo>
                    <a:pt x="218440" y="67310"/>
                  </a:lnTo>
                  <a:lnTo>
                    <a:pt x="224790" y="72390"/>
                  </a:lnTo>
                  <a:lnTo>
                    <a:pt x="228600" y="80010"/>
                  </a:lnTo>
                  <a:lnTo>
                    <a:pt x="233680" y="86360"/>
                  </a:lnTo>
                  <a:lnTo>
                    <a:pt x="237490" y="92710"/>
                  </a:lnTo>
                  <a:lnTo>
                    <a:pt x="241300" y="99060"/>
                  </a:lnTo>
                  <a:lnTo>
                    <a:pt x="245110" y="106680"/>
                  </a:lnTo>
                  <a:lnTo>
                    <a:pt x="247650" y="113030"/>
                  </a:lnTo>
                  <a:lnTo>
                    <a:pt x="248920" y="120650"/>
                  </a:lnTo>
                  <a:lnTo>
                    <a:pt x="250190" y="128270"/>
                  </a:lnTo>
                  <a:lnTo>
                    <a:pt x="251460" y="134620"/>
                  </a:lnTo>
                  <a:lnTo>
                    <a:pt x="252730" y="142240"/>
                  </a:lnTo>
                  <a:lnTo>
                    <a:pt x="252730" y="149860"/>
                  </a:lnTo>
                  <a:lnTo>
                    <a:pt x="251460" y="156210"/>
                  </a:lnTo>
                  <a:lnTo>
                    <a:pt x="250190" y="163830"/>
                  </a:lnTo>
                  <a:lnTo>
                    <a:pt x="248920" y="171450"/>
                  </a:lnTo>
                  <a:lnTo>
                    <a:pt x="246380" y="177800"/>
                  </a:lnTo>
                  <a:lnTo>
                    <a:pt x="243840" y="185420"/>
                  </a:lnTo>
                  <a:lnTo>
                    <a:pt x="241300" y="191770"/>
                  </a:lnTo>
                  <a:lnTo>
                    <a:pt x="237490" y="198120"/>
                  </a:lnTo>
                  <a:lnTo>
                    <a:pt x="233680" y="205740"/>
                  </a:lnTo>
                  <a:lnTo>
                    <a:pt x="228600" y="21209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70"/>
            <p:cNvSpPr/>
            <p:nvPr/>
          </p:nvSpPr>
          <p:spPr>
            <a:xfrm>
              <a:off x="2845440" y="17661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71"/>
            <p:cNvSpPr/>
            <p:nvPr/>
          </p:nvSpPr>
          <p:spPr>
            <a:xfrm>
              <a:off x="3268800" y="20332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72"/>
            <p:cNvSpPr/>
            <p:nvPr/>
          </p:nvSpPr>
          <p:spPr>
            <a:xfrm>
              <a:off x="3236760" y="1966320"/>
              <a:ext cx="93600" cy="196200"/>
            </a:xfrm>
            <a:custGeom>
              <a:avLst/>
              <a:gdLst/>
              <a:ahLst/>
              <a:cxnLst/>
              <a:rect l="l" t="t" r="r" b="b"/>
              <a:pathLst>
                <a:path w="92710" h="213360">
                  <a:moveTo>
                    <a:pt x="0" y="0"/>
                  </a:moveTo>
                  <a:lnTo>
                    <a:pt x="8890" y="5080"/>
                  </a:lnTo>
                  <a:lnTo>
                    <a:pt x="19050" y="11430"/>
                  </a:lnTo>
                  <a:lnTo>
                    <a:pt x="26670" y="16510"/>
                  </a:lnTo>
                  <a:lnTo>
                    <a:pt x="35560" y="22860"/>
                  </a:lnTo>
                  <a:lnTo>
                    <a:pt x="43180" y="29210"/>
                  </a:lnTo>
                  <a:lnTo>
                    <a:pt x="50800" y="35560"/>
                  </a:lnTo>
                  <a:lnTo>
                    <a:pt x="58420" y="43180"/>
                  </a:lnTo>
                  <a:lnTo>
                    <a:pt x="63500" y="50800"/>
                  </a:lnTo>
                  <a:lnTo>
                    <a:pt x="69850" y="57150"/>
                  </a:lnTo>
                  <a:lnTo>
                    <a:pt x="74930" y="64770"/>
                  </a:lnTo>
                  <a:lnTo>
                    <a:pt x="78740" y="72390"/>
                  </a:lnTo>
                  <a:lnTo>
                    <a:pt x="82550" y="80010"/>
                  </a:lnTo>
                  <a:lnTo>
                    <a:pt x="86360" y="88900"/>
                  </a:lnTo>
                  <a:lnTo>
                    <a:pt x="88900" y="96520"/>
                  </a:lnTo>
                  <a:lnTo>
                    <a:pt x="90170" y="104140"/>
                  </a:lnTo>
                  <a:lnTo>
                    <a:pt x="91440" y="113030"/>
                  </a:lnTo>
                  <a:lnTo>
                    <a:pt x="92710" y="120650"/>
                  </a:lnTo>
                  <a:lnTo>
                    <a:pt x="92710" y="129540"/>
                  </a:lnTo>
                  <a:lnTo>
                    <a:pt x="91440" y="137160"/>
                  </a:lnTo>
                  <a:lnTo>
                    <a:pt x="90170" y="144780"/>
                  </a:lnTo>
                  <a:lnTo>
                    <a:pt x="87630" y="153670"/>
                  </a:lnTo>
                  <a:lnTo>
                    <a:pt x="85090" y="161290"/>
                  </a:lnTo>
                  <a:lnTo>
                    <a:pt x="81280" y="168910"/>
                  </a:lnTo>
                  <a:lnTo>
                    <a:pt x="77470" y="176530"/>
                  </a:lnTo>
                  <a:lnTo>
                    <a:pt x="72390" y="184150"/>
                  </a:lnTo>
                  <a:lnTo>
                    <a:pt x="67310" y="191770"/>
                  </a:lnTo>
                  <a:lnTo>
                    <a:pt x="60960" y="199390"/>
                  </a:lnTo>
                  <a:lnTo>
                    <a:pt x="54610" y="207010"/>
                  </a:lnTo>
                  <a:lnTo>
                    <a:pt x="48260" y="21336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73"/>
            <p:cNvSpPr/>
            <p:nvPr/>
          </p:nvSpPr>
          <p:spPr>
            <a:xfrm>
              <a:off x="2840400" y="1936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74"/>
            <p:cNvSpPr/>
            <p:nvPr/>
          </p:nvSpPr>
          <p:spPr>
            <a:xfrm>
              <a:off x="3330360" y="2224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75"/>
            <p:cNvSpPr/>
            <p:nvPr/>
          </p:nvSpPr>
          <p:spPr>
            <a:xfrm>
              <a:off x="3002400" y="2177280"/>
              <a:ext cx="287640" cy="274680"/>
            </a:xfrm>
            <a:custGeom>
              <a:avLst/>
              <a:gdLst/>
              <a:ahLst/>
              <a:cxnLst/>
              <a:rect l="l" t="t" r="r" b="b"/>
              <a:pathLst>
                <a:path w="284480" h="298450">
                  <a:moveTo>
                    <a:pt x="276860" y="0"/>
                  </a:moveTo>
                  <a:lnTo>
                    <a:pt x="279400" y="11430"/>
                  </a:lnTo>
                  <a:lnTo>
                    <a:pt x="280670" y="22860"/>
                  </a:lnTo>
                  <a:lnTo>
                    <a:pt x="281940" y="34290"/>
                  </a:lnTo>
                  <a:lnTo>
                    <a:pt x="283210" y="46990"/>
                  </a:lnTo>
                  <a:lnTo>
                    <a:pt x="284480" y="58420"/>
                  </a:lnTo>
                  <a:lnTo>
                    <a:pt x="284480" y="71120"/>
                  </a:lnTo>
                  <a:lnTo>
                    <a:pt x="283210" y="82550"/>
                  </a:lnTo>
                  <a:lnTo>
                    <a:pt x="281940" y="93980"/>
                  </a:lnTo>
                  <a:lnTo>
                    <a:pt x="279400" y="106680"/>
                  </a:lnTo>
                  <a:lnTo>
                    <a:pt x="278130" y="118110"/>
                  </a:lnTo>
                  <a:lnTo>
                    <a:pt x="275590" y="129540"/>
                  </a:lnTo>
                  <a:lnTo>
                    <a:pt x="271780" y="140970"/>
                  </a:lnTo>
                  <a:lnTo>
                    <a:pt x="267970" y="152400"/>
                  </a:lnTo>
                  <a:lnTo>
                    <a:pt x="262890" y="163830"/>
                  </a:lnTo>
                  <a:lnTo>
                    <a:pt x="257810" y="173990"/>
                  </a:lnTo>
                  <a:lnTo>
                    <a:pt x="254000" y="184150"/>
                  </a:lnTo>
                  <a:lnTo>
                    <a:pt x="247650" y="194310"/>
                  </a:lnTo>
                  <a:lnTo>
                    <a:pt x="241300" y="204470"/>
                  </a:lnTo>
                  <a:lnTo>
                    <a:pt x="233680" y="213360"/>
                  </a:lnTo>
                  <a:lnTo>
                    <a:pt x="227330" y="222250"/>
                  </a:lnTo>
                  <a:lnTo>
                    <a:pt x="219710" y="231140"/>
                  </a:lnTo>
                  <a:lnTo>
                    <a:pt x="212090" y="238760"/>
                  </a:lnTo>
                  <a:lnTo>
                    <a:pt x="203200" y="246380"/>
                  </a:lnTo>
                  <a:lnTo>
                    <a:pt x="195580" y="254000"/>
                  </a:lnTo>
                  <a:lnTo>
                    <a:pt x="186690" y="260350"/>
                  </a:lnTo>
                  <a:lnTo>
                    <a:pt x="176530" y="266700"/>
                  </a:lnTo>
                  <a:lnTo>
                    <a:pt x="167640" y="273050"/>
                  </a:lnTo>
                  <a:lnTo>
                    <a:pt x="157480" y="278130"/>
                  </a:lnTo>
                  <a:lnTo>
                    <a:pt x="147320" y="281940"/>
                  </a:lnTo>
                  <a:lnTo>
                    <a:pt x="138430" y="287020"/>
                  </a:lnTo>
                  <a:lnTo>
                    <a:pt x="127000" y="289560"/>
                  </a:lnTo>
                  <a:lnTo>
                    <a:pt x="116840" y="293370"/>
                  </a:lnTo>
                  <a:lnTo>
                    <a:pt x="106680" y="295910"/>
                  </a:lnTo>
                  <a:lnTo>
                    <a:pt x="95250" y="297180"/>
                  </a:lnTo>
                  <a:lnTo>
                    <a:pt x="85090" y="298450"/>
                  </a:lnTo>
                  <a:lnTo>
                    <a:pt x="53340" y="298450"/>
                  </a:lnTo>
                  <a:lnTo>
                    <a:pt x="41910" y="295910"/>
                  </a:lnTo>
                  <a:lnTo>
                    <a:pt x="31750" y="294640"/>
                  </a:lnTo>
                  <a:lnTo>
                    <a:pt x="20320" y="292100"/>
                  </a:lnTo>
                  <a:lnTo>
                    <a:pt x="10160" y="288290"/>
                  </a:lnTo>
                  <a:lnTo>
                    <a:pt x="0" y="28575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76"/>
            <p:cNvSpPr/>
            <p:nvPr/>
          </p:nvSpPr>
          <p:spPr>
            <a:xfrm>
              <a:off x="2858400" y="2015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77"/>
            <p:cNvSpPr/>
            <p:nvPr/>
          </p:nvSpPr>
          <p:spPr>
            <a:xfrm>
              <a:off x="3290760" y="2452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78"/>
            <p:cNvSpPr/>
            <p:nvPr/>
          </p:nvSpPr>
          <p:spPr>
            <a:xfrm>
              <a:off x="2004480" y="1966320"/>
              <a:ext cx="143640" cy="270000"/>
            </a:xfrm>
            <a:custGeom>
              <a:avLst/>
              <a:gdLst/>
              <a:ahLst/>
              <a:cxnLst/>
              <a:rect l="l" t="t" r="r" b="b"/>
              <a:pathLst>
                <a:path w="142240" h="293370">
                  <a:moveTo>
                    <a:pt x="91440" y="293370"/>
                  </a:moveTo>
                  <a:lnTo>
                    <a:pt x="83820" y="289560"/>
                  </a:lnTo>
                  <a:lnTo>
                    <a:pt x="77470" y="285750"/>
                  </a:lnTo>
                  <a:lnTo>
                    <a:pt x="71120" y="281940"/>
                  </a:lnTo>
                  <a:lnTo>
                    <a:pt x="64770" y="278130"/>
                  </a:lnTo>
                  <a:lnTo>
                    <a:pt x="58420" y="273050"/>
                  </a:lnTo>
                  <a:lnTo>
                    <a:pt x="52070" y="267970"/>
                  </a:lnTo>
                  <a:lnTo>
                    <a:pt x="46990" y="262890"/>
                  </a:lnTo>
                  <a:lnTo>
                    <a:pt x="40640" y="257810"/>
                  </a:lnTo>
                  <a:lnTo>
                    <a:pt x="35560" y="251460"/>
                  </a:lnTo>
                  <a:lnTo>
                    <a:pt x="31750" y="246380"/>
                  </a:lnTo>
                  <a:lnTo>
                    <a:pt x="26670" y="240030"/>
                  </a:lnTo>
                  <a:lnTo>
                    <a:pt x="22860" y="233680"/>
                  </a:lnTo>
                  <a:lnTo>
                    <a:pt x="19050" y="226060"/>
                  </a:lnTo>
                  <a:lnTo>
                    <a:pt x="15240" y="219710"/>
                  </a:lnTo>
                  <a:lnTo>
                    <a:pt x="11430" y="213360"/>
                  </a:lnTo>
                  <a:lnTo>
                    <a:pt x="8890" y="205740"/>
                  </a:lnTo>
                  <a:lnTo>
                    <a:pt x="7620" y="198120"/>
                  </a:lnTo>
                  <a:lnTo>
                    <a:pt x="5080" y="191770"/>
                  </a:lnTo>
                  <a:lnTo>
                    <a:pt x="2540" y="184150"/>
                  </a:lnTo>
                  <a:lnTo>
                    <a:pt x="1270" y="176530"/>
                  </a:lnTo>
                  <a:lnTo>
                    <a:pt x="0" y="168910"/>
                  </a:lnTo>
                  <a:lnTo>
                    <a:pt x="0" y="138430"/>
                  </a:lnTo>
                  <a:lnTo>
                    <a:pt x="1270" y="130810"/>
                  </a:lnTo>
                  <a:lnTo>
                    <a:pt x="2540" y="123190"/>
                  </a:lnTo>
                  <a:lnTo>
                    <a:pt x="5080" y="115570"/>
                  </a:lnTo>
                  <a:lnTo>
                    <a:pt x="6350" y="107950"/>
                  </a:lnTo>
                  <a:lnTo>
                    <a:pt x="8890" y="101600"/>
                  </a:lnTo>
                  <a:lnTo>
                    <a:pt x="11430" y="93980"/>
                  </a:lnTo>
                  <a:lnTo>
                    <a:pt x="15240" y="86360"/>
                  </a:lnTo>
                  <a:lnTo>
                    <a:pt x="17780" y="80010"/>
                  </a:lnTo>
                  <a:lnTo>
                    <a:pt x="21590" y="73660"/>
                  </a:lnTo>
                  <a:lnTo>
                    <a:pt x="26670" y="67310"/>
                  </a:lnTo>
                  <a:lnTo>
                    <a:pt x="30480" y="60960"/>
                  </a:lnTo>
                  <a:lnTo>
                    <a:pt x="35560" y="54610"/>
                  </a:lnTo>
                  <a:lnTo>
                    <a:pt x="40640" y="48260"/>
                  </a:lnTo>
                  <a:lnTo>
                    <a:pt x="45720" y="43180"/>
                  </a:lnTo>
                  <a:lnTo>
                    <a:pt x="52070" y="38100"/>
                  </a:lnTo>
                  <a:lnTo>
                    <a:pt x="57150" y="33020"/>
                  </a:lnTo>
                  <a:lnTo>
                    <a:pt x="63500" y="29210"/>
                  </a:lnTo>
                  <a:lnTo>
                    <a:pt x="69850" y="24130"/>
                  </a:lnTo>
                  <a:lnTo>
                    <a:pt x="76200" y="20320"/>
                  </a:lnTo>
                  <a:lnTo>
                    <a:pt x="82550" y="16510"/>
                  </a:lnTo>
                  <a:lnTo>
                    <a:pt x="90170" y="13970"/>
                  </a:lnTo>
                  <a:lnTo>
                    <a:pt x="96520" y="10160"/>
                  </a:lnTo>
                  <a:lnTo>
                    <a:pt x="104140" y="7620"/>
                  </a:lnTo>
                  <a:lnTo>
                    <a:pt x="111760" y="5080"/>
                  </a:lnTo>
                  <a:lnTo>
                    <a:pt x="119380" y="3810"/>
                  </a:lnTo>
                  <a:lnTo>
                    <a:pt x="127000" y="2540"/>
                  </a:lnTo>
                  <a:lnTo>
                    <a:pt x="134620" y="1270"/>
                  </a:lnTo>
                  <a:lnTo>
                    <a:pt x="14224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79"/>
            <p:cNvSpPr/>
            <p:nvPr/>
          </p:nvSpPr>
          <p:spPr>
            <a:xfrm>
              <a:off x="2004480" y="1966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80"/>
            <p:cNvSpPr/>
            <p:nvPr/>
          </p:nvSpPr>
          <p:spPr>
            <a:xfrm>
              <a:off x="2314440" y="2248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81"/>
            <p:cNvSpPr/>
            <p:nvPr/>
          </p:nvSpPr>
          <p:spPr>
            <a:xfrm>
              <a:off x="2419920" y="2370240"/>
              <a:ext cx="591480" cy="136800"/>
            </a:xfrm>
            <a:custGeom>
              <a:avLst/>
              <a:gdLst/>
              <a:ahLst/>
              <a:cxnLst/>
              <a:rect l="l" t="t" r="r" b="b"/>
              <a:pathLst>
                <a:path w="584200" h="148590">
                  <a:moveTo>
                    <a:pt x="584200" y="71120"/>
                  </a:moveTo>
                  <a:lnTo>
                    <a:pt x="574040" y="77470"/>
                  </a:lnTo>
                  <a:lnTo>
                    <a:pt x="563880" y="85090"/>
                  </a:lnTo>
                  <a:lnTo>
                    <a:pt x="553720" y="91440"/>
                  </a:lnTo>
                  <a:lnTo>
                    <a:pt x="542290" y="99060"/>
                  </a:lnTo>
                  <a:lnTo>
                    <a:pt x="530860" y="104140"/>
                  </a:lnTo>
                  <a:lnTo>
                    <a:pt x="518160" y="110490"/>
                  </a:lnTo>
                  <a:lnTo>
                    <a:pt x="504190" y="115570"/>
                  </a:lnTo>
                  <a:lnTo>
                    <a:pt x="491490" y="120650"/>
                  </a:lnTo>
                  <a:lnTo>
                    <a:pt x="477520" y="125730"/>
                  </a:lnTo>
                  <a:lnTo>
                    <a:pt x="463550" y="129540"/>
                  </a:lnTo>
                  <a:lnTo>
                    <a:pt x="448310" y="133350"/>
                  </a:lnTo>
                  <a:lnTo>
                    <a:pt x="433070" y="137160"/>
                  </a:lnTo>
                  <a:lnTo>
                    <a:pt x="417830" y="139700"/>
                  </a:lnTo>
                  <a:lnTo>
                    <a:pt x="402590" y="142240"/>
                  </a:lnTo>
                  <a:lnTo>
                    <a:pt x="386080" y="144780"/>
                  </a:lnTo>
                  <a:lnTo>
                    <a:pt x="370840" y="146050"/>
                  </a:lnTo>
                  <a:lnTo>
                    <a:pt x="354330" y="148590"/>
                  </a:lnTo>
                  <a:lnTo>
                    <a:pt x="289560" y="148590"/>
                  </a:lnTo>
                  <a:lnTo>
                    <a:pt x="273050" y="147320"/>
                  </a:lnTo>
                  <a:lnTo>
                    <a:pt x="257810" y="146050"/>
                  </a:lnTo>
                  <a:lnTo>
                    <a:pt x="241300" y="144780"/>
                  </a:lnTo>
                  <a:lnTo>
                    <a:pt x="226060" y="142240"/>
                  </a:lnTo>
                  <a:lnTo>
                    <a:pt x="210820" y="139700"/>
                  </a:lnTo>
                  <a:lnTo>
                    <a:pt x="195580" y="135890"/>
                  </a:lnTo>
                  <a:lnTo>
                    <a:pt x="180340" y="132080"/>
                  </a:lnTo>
                  <a:lnTo>
                    <a:pt x="165100" y="128270"/>
                  </a:lnTo>
                  <a:lnTo>
                    <a:pt x="151130" y="123190"/>
                  </a:lnTo>
                  <a:lnTo>
                    <a:pt x="138430" y="118110"/>
                  </a:lnTo>
                  <a:lnTo>
                    <a:pt x="124460" y="113030"/>
                  </a:lnTo>
                  <a:lnTo>
                    <a:pt x="111760" y="107950"/>
                  </a:lnTo>
                  <a:lnTo>
                    <a:pt x="99060" y="101600"/>
                  </a:lnTo>
                  <a:lnTo>
                    <a:pt x="87630" y="95250"/>
                  </a:lnTo>
                  <a:lnTo>
                    <a:pt x="76200" y="88900"/>
                  </a:lnTo>
                  <a:lnTo>
                    <a:pt x="66040" y="81280"/>
                  </a:lnTo>
                  <a:lnTo>
                    <a:pt x="55880" y="74930"/>
                  </a:lnTo>
                  <a:lnTo>
                    <a:pt x="46990" y="67310"/>
                  </a:lnTo>
                  <a:lnTo>
                    <a:pt x="38100" y="59690"/>
                  </a:lnTo>
                  <a:lnTo>
                    <a:pt x="30480" y="52070"/>
                  </a:lnTo>
                  <a:lnTo>
                    <a:pt x="24130" y="43180"/>
                  </a:lnTo>
                  <a:lnTo>
                    <a:pt x="17780" y="35560"/>
                  </a:lnTo>
                  <a:lnTo>
                    <a:pt x="11430" y="26670"/>
                  </a:lnTo>
                  <a:lnTo>
                    <a:pt x="6350" y="17780"/>
                  </a:lnTo>
                  <a:lnTo>
                    <a:pt x="2540" y="889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82"/>
            <p:cNvSpPr/>
            <p:nvPr/>
          </p:nvSpPr>
          <p:spPr>
            <a:xfrm>
              <a:off x="2414520" y="2176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83"/>
            <p:cNvSpPr/>
            <p:nvPr/>
          </p:nvSpPr>
          <p:spPr>
            <a:xfrm>
              <a:off x="3068280" y="25084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84"/>
            <p:cNvSpPr/>
            <p:nvPr/>
          </p:nvSpPr>
          <p:spPr>
            <a:xfrm>
              <a:off x="9712800" y="1601280"/>
              <a:ext cx="648000" cy="347400"/>
            </a:xfrm>
            <a:custGeom>
              <a:avLst/>
              <a:gdLst/>
              <a:ahLst/>
              <a:cxnLst/>
              <a:rect l="l" t="t" r="r" b="b"/>
              <a:pathLst>
                <a:path w="640080" h="377190">
                  <a:moveTo>
                    <a:pt x="320040" y="0"/>
                  </a:moveTo>
                  <a:cubicBezTo>
                    <a:pt x="501650" y="0"/>
                    <a:pt x="640080" y="81280"/>
                    <a:pt x="640080" y="187960"/>
                  </a:cubicBezTo>
                  <a:cubicBezTo>
                    <a:pt x="640080" y="294640"/>
                    <a:pt x="501650" y="377190"/>
                    <a:pt x="320040" y="377190"/>
                  </a:cubicBezTo>
                  <a:cubicBezTo>
                    <a:pt x="138430" y="377190"/>
                    <a:pt x="0" y="294640"/>
                    <a:pt x="0" y="187960"/>
                  </a:cubicBezTo>
                  <a:cubicBezTo>
                    <a:pt x="0" y="81280"/>
                    <a:pt x="138430" y="0"/>
                    <a:pt x="32004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85"/>
            <p:cNvSpPr/>
            <p:nvPr/>
          </p:nvSpPr>
          <p:spPr>
            <a:xfrm>
              <a:off x="9355320" y="1691280"/>
              <a:ext cx="496080" cy="348480"/>
            </a:xfrm>
            <a:custGeom>
              <a:avLst/>
              <a:gdLst/>
              <a:ahLst/>
              <a:cxnLst/>
              <a:rect l="l" t="t" r="r" b="b"/>
              <a:pathLst>
                <a:path w="490220" h="378460">
                  <a:moveTo>
                    <a:pt x="245110" y="0"/>
                  </a:moveTo>
                  <a:cubicBezTo>
                    <a:pt x="384810" y="0"/>
                    <a:pt x="490220" y="81280"/>
                    <a:pt x="490220" y="189230"/>
                  </a:cubicBezTo>
                  <a:cubicBezTo>
                    <a:pt x="490220" y="295910"/>
                    <a:pt x="384810" y="378460"/>
                    <a:pt x="245110" y="378460"/>
                  </a:cubicBezTo>
                  <a:cubicBezTo>
                    <a:pt x="106680" y="378460"/>
                    <a:pt x="0" y="295910"/>
                    <a:pt x="0" y="189230"/>
                  </a:cubicBezTo>
                  <a:cubicBezTo>
                    <a:pt x="0" y="81280"/>
                    <a:pt x="106680" y="0"/>
                    <a:pt x="24511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86"/>
            <p:cNvSpPr/>
            <p:nvPr/>
          </p:nvSpPr>
          <p:spPr>
            <a:xfrm>
              <a:off x="9204840" y="1902240"/>
              <a:ext cx="334080" cy="281880"/>
            </a:xfrm>
            <a:custGeom>
              <a:avLst/>
              <a:gdLst/>
              <a:ahLst/>
              <a:cxnLst/>
              <a:rect l="l" t="t" r="r" b="b"/>
              <a:pathLst>
                <a:path w="330200" h="306070">
                  <a:moveTo>
                    <a:pt x="165100" y="0"/>
                  </a:moveTo>
                  <a:cubicBezTo>
                    <a:pt x="259080" y="0"/>
                    <a:pt x="330200" y="66040"/>
                    <a:pt x="330200" y="153670"/>
                  </a:cubicBezTo>
                  <a:cubicBezTo>
                    <a:pt x="330200" y="240030"/>
                    <a:pt x="259080" y="306070"/>
                    <a:pt x="165100" y="306070"/>
                  </a:cubicBezTo>
                  <a:cubicBezTo>
                    <a:pt x="71120" y="306070"/>
                    <a:pt x="0" y="240030"/>
                    <a:pt x="0" y="153670"/>
                  </a:cubicBezTo>
                  <a:cubicBezTo>
                    <a:pt x="0" y="66040"/>
                    <a:pt x="71120" y="0"/>
                    <a:pt x="16510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87"/>
            <p:cNvSpPr/>
            <p:nvPr/>
          </p:nvSpPr>
          <p:spPr>
            <a:xfrm>
              <a:off x="9305280" y="2027520"/>
              <a:ext cx="504000" cy="307440"/>
            </a:xfrm>
            <a:custGeom>
              <a:avLst/>
              <a:gdLst/>
              <a:ahLst/>
              <a:cxnLst/>
              <a:rect l="l" t="t" r="r" b="b"/>
              <a:pathLst>
                <a:path w="497840" h="334010">
                  <a:moveTo>
                    <a:pt x="248920" y="0"/>
                  </a:moveTo>
                  <a:cubicBezTo>
                    <a:pt x="389890" y="0"/>
                    <a:pt x="497840" y="72390"/>
                    <a:pt x="497840" y="166370"/>
                  </a:cubicBezTo>
                  <a:cubicBezTo>
                    <a:pt x="497840" y="261620"/>
                    <a:pt x="389890" y="334010"/>
                    <a:pt x="248920" y="334010"/>
                  </a:cubicBezTo>
                  <a:cubicBezTo>
                    <a:pt x="107950" y="334010"/>
                    <a:pt x="0" y="261620"/>
                    <a:pt x="0" y="166370"/>
                  </a:cubicBezTo>
                  <a:cubicBezTo>
                    <a:pt x="0" y="72390"/>
                    <a:pt x="107950" y="0"/>
                    <a:pt x="24892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88"/>
            <p:cNvSpPr/>
            <p:nvPr/>
          </p:nvSpPr>
          <p:spPr>
            <a:xfrm>
              <a:off x="9662760" y="2077560"/>
              <a:ext cx="753480" cy="365040"/>
            </a:xfrm>
            <a:custGeom>
              <a:avLst/>
              <a:gdLst/>
              <a:ahLst/>
              <a:cxnLst/>
              <a:rect l="l" t="t" r="r" b="b"/>
              <a:pathLst>
                <a:path w="744220" h="396240">
                  <a:moveTo>
                    <a:pt x="372111" y="0"/>
                  </a:moveTo>
                  <a:cubicBezTo>
                    <a:pt x="582930" y="0"/>
                    <a:pt x="744220" y="85090"/>
                    <a:pt x="744220" y="198120"/>
                  </a:cubicBezTo>
                  <a:cubicBezTo>
                    <a:pt x="744220" y="309880"/>
                    <a:pt x="582930" y="396240"/>
                    <a:pt x="372111" y="396240"/>
                  </a:cubicBezTo>
                  <a:cubicBezTo>
                    <a:pt x="160020" y="396240"/>
                    <a:pt x="0" y="309880"/>
                    <a:pt x="0" y="198120"/>
                  </a:cubicBezTo>
                  <a:cubicBezTo>
                    <a:pt x="0" y="85090"/>
                    <a:pt x="160020" y="0"/>
                    <a:pt x="37211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89"/>
            <p:cNvSpPr/>
            <p:nvPr/>
          </p:nvSpPr>
          <p:spPr>
            <a:xfrm>
              <a:off x="10142640" y="1701720"/>
              <a:ext cx="483120" cy="273600"/>
            </a:xfrm>
            <a:custGeom>
              <a:avLst/>
              <a:gdLst/>
              <a:ahLst/>
              <a:cxnLst/>
              <a:rect l="l" t="t" r="r" b="b"/>
              <a:pathLst>
                <a:path w="477520" h="297180">
                  <a:moveTo>
                    <a:pt x="238760" y="0"/>
                  </a:moveTo>
                  <a:cubicBezTo>
                    <a:pt x="373380" y="0"/>
                    <a:pt x="477520" y="64770"/>
                    <a:pt x="477520" y="148590"/>
                  </a:cubicBezTo>
                  <a:cubicBezTo>
                    <a:pt x="477520" y="233680"/>
                    <a:pt x="373380" y="297180"/>
                    <a:pt x="238760" y="297180"/>
                  </a:cubicBezTo>
                  <a:cubicBezTo>
                    <a:pt x="104139" y="297180"/>
                    <a:pt x="0" y="233680"/>
                    <a:pt x="0" y="148590"/>
                  </a:cubicBezTo>
                  <a:cubicBezTo>
                    <a:pt x="0" y="64770"/>
                    <a:pt x="104139" y="0"/>
                    <a:pt x="23876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90"/>
            <p:cNvSpPr/>
            <p:nvPr/>
          </p:nvSpPr>
          <p:spPr>
            <a:xfrm>
              <a:off x="10214640" y="1878840"/>
              <a:ext cx="478080" cy="272520"/>
            </a:xfrm>
            <a:custGeom>
              <a:avLst/>
              <a:gdLst/>
              <a:ahLst/>
              <a:cxnLst/>
              <a:rect l="l" t="t" r="r" b="b"/>
              <a:pathLst>
                <a:path w="472440" h="295910">
                  <a:moveTo>
                    <a:pt x="236220" y="0"/>
                  </a:moveTo>
                  <a:cubicBezTo>
                    <a:pt x="370840" y="0"/>
                    <a:pt x="472440" y="63500"/>
                    <a:pt x="472440" y="147320"/>
                  </a:cubicBezTo>
                  <a:cubicBezTo>
                    <a:pt x="472440" y="231140"/>
                    <a:pt x="370840" y="295910"/>
                    <a:pt x="236220" y="295910"/>
                  </a:cubicBezTo>
                  <a:cubicBezTo>
                    <a:pt x="102870" y="295910"/>
                    <a:pt x="0" y="231140"/>
                    <a:pt x="0" y="147320"/>
                  </a:cubicBezTo>
                  <a:cubicBezTo>
                    <a:pt x="0" y="63500"/>
                    <a:pt x="102870" y="0"/>
                    <a:pt x="23622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91"/>
            <p:cNvSpPr/>
            <p:nvPr/>
          </p:nvSpPr>
          <p:spPr>
            <a:xfrm>
              <a:off x="10172160" y="1936080"/>
              <a:ext cx="474120" cy="448200"/>
            </a:xfrm>
            <a:custGeom>
              <a:avLst/>
              <a:gdLst/>
              <a:ahLst/>
              <a:cxnLst/>
              <a:rect l="l" t="t" r="r" b="b"/>
              <a:pathLst>
                <a:path w="468630" h="486410">
                  <a:moveTo>
                    <a:pt x="234950" y="0"/>
                  </a:moveTo>
                  <a:cubicBezTo>
                    <a:pt x="367030" y="0"/>
                    <a:pt x="468630" y="105410"/>
                    <a:pt x="468630" y="242570"/>
                  </a:cubicBezTo>
                  <a:cubicBezTo>
                    <a:pt x="468630" y="381000"/>
                    <a:pt x="367030" y="486410"/>
                    <a:pt x="234950" y="486410"/>
                  </a:cubicBezTo>
                  <a:cubicBezTo>
                    <a:pt x="101600" y="486410"/>
                    <a:pt x="0" y="381000"/>
                    <a:pt x="0" y="242570"/>
                  </a:cubicBezTo>
                  <a:cubicBezTo>
                    <a:pt x="0" y="105410"/>
                    <a:pt x="101600" y="0"/>
                    <a:pt x="23495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92"/>
            <p:cNvSpPr/>
            <p:nvPr/>
          </p:nvSpPr>
          <p:spPr>
            <a:xfrm>
              <a:off x="9474840" y="1800360"/>
              <a:ext cx="965520" cy="450360"/>
            </a:xfrm>
            <a:custGeom>
              <a:avLst/>
              <a:gdLst/>
              <a:ahLst/>
              <a:cxnLst/>
              <a:rect l="l" t="t" r="r" b="b"/>
              <a:pathLst>
                <a:path w="953770" h="488950">
                  <a:moveTo>
                    <a:pt x="477520" y="0"/>
                  </a:moveTo>
                  <a:cubicBezTo>
                    <a:pt x="746760" y="0"/>
                    <a:pt x="953770" y="105410"/>
                    <a:pt x="953770" y="243840"/>
                  </a:cubicBezTo>
                  <a:cubicBezTo>
                    <a:pt x="953770" y="382270"/>
                    <a:pt x="746760" y="488950"/>
                    <a:pt x="477520" y="488950"/>
                  </a:cubicBezTo>
                  <a:cubicBezTo>
                    <a:pt x="207010" y="488950"/>
                    <a:pt x="0" y="382270"/>
                    <a:pt x="0" y="243840"/>
                  </a:cubicBezTo>
                  <a:cubicBezTo>
                    <a:pt x="0" y="105410"/>
                    <a:pt x="207010" y="0"/>
                    <a:pt x="47752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93"/>
            <p:cNvSpPr/>
            <p:nvPr/>
          </p:nvSpPr>
          <p:spPr>
            <a:xfrm>
              <a:off x="9733320" y="1600200"/>
              <a:ext cx="617040" cy="120240"/>
            </a:xfrm>
            <a:custGeom>
              <a:avLst/>
              <a:gdLst/>
              <a:ahLst/>
              <a:cxnLst/>
              <a:rect l="l" t="t" r="r" b="b"/>
              <a:pathLst>
                <a:path w="609600" h="130810">
                  <a:moveTo>
                    <a:pt x="0" y="130810"/>
                  </a:moveTo>
                  <a:lnTo>
                    <a:pt x="5080" y="121920"/>
                  </a:lnTo>
                  <a:lnTo>
                    <a:pt x="11430" y="113030"/>
                  </a:lnTo>
                  <a:lnTo>
                    <a:pt x="17780" y="105410"/>
                  </a:lnTo>
                  <a:lnTo>
                    <a:pt x="25400" y="96520"/>
                  </a:lnTo>
                  <a:lnTo>
                    <a:pt x="34290" y="88900"/>
                  </a:lnTo>
                  <a:lnTo>
                    <a:pt x="43180" y="80010"/>
                  </a:lnTo>
                  <a:lnTo>
                    <a:pt x="52070" y="72390"/>
                  </a:lnTo>
                  <a:lnTo>
                    <a:pt x="63500" y="66040"/>
                  </a:lnTo>
                  <a:lnTo>
                    <a:pt x="73661" y="58420"/>
                  </a:lnTo>
                  <a:lnTo>
                    <a:pt x="85090" y="50800"/>
                  </a:lnTo>
                  <a:lnTo>
                    <a:pt x="97790" y="45720"/>
                  </a:lnTo>
                  <a:lnTo>
                    <a:pt x="110490" y="39370"/>
                  </a:lnTo>
                  <a:lnTo>
                    <a:pt x="123190" y="33020"/>
                  </a:lnTo>
                  <a:lnTo>
                    <a:pt x="137161" y="27940"/>
                  </a:lnTo>
                  <a:lnTo>
                    <a:pt x="151130" y="24130"/>
                  </a:lnTo>
                  <a:lnTo>
                    <a:pt x="165100" y="19050"/>
                  </a:lnTo>
                  <a:lnTo>
                    <a:pt x="180340" y="15240"/>
                  </a:lnTo>
                  <a:lnTo>
                    <a:pt x="195580" y="11430"/>
                  </a:lnTo>
                  <a:lnTo>
                    <a:pt x="210820" y="8890"/>
                  </a:lnTo>
                  <a:lnTo>
                    <a:pt x="227330" y="6350"/>
                  </a:lnTo>
                  <a:lnTo>
                    <a:pt x="242570" y="3810"/>
                  </a:lnTo>
                  <a:lnTo>
                    <a:pt x="259080" y="2540"/>
                  </a:lnTo>
                  <a:lnTo>
                    <a:pt x="274320" y="1270"/>
                  </a:lnTo>
                  <a:lnTo>
                    <a:pt x="290830" y="0"/>
                  </a:lnTo>
                  <a:lnTo>
                    <a:pt x="323850" y="0"/>
                  </a:lnTo>
                  <a:lnTo>
                    <a:pt x="340361" y="1270"/>
                  </a:lnTo>
                  <a:lnTo>
                    <a:pt x="356870" y="2540"/>
                  </a:lnTo>
                  <a:lnTo>
                    <a:pt x="372111" y="3810"/>
                  </a:lnTo>
                  <a:lnTo>
                    <a:pt x="388620" y="6350"/>
                  </a:lnTo>
                  <a:lnTo>
                    <a:pt x="403861" y="8890"/>
                  </a:lnTo>
                  <a:lnTo>
                    <a:pt x="419100" y="11430"/>
                  </a:lnTo>
                  <a:lnTo>
                    <a:pt x="434340" y="15240"/>
                  </a:lnTo>
                  <a:lnTo>
                    <a:pt x="449580" y="19050"/>
                  </a:lnTo>
                  <a:lnTo>
                    <a:pt x="463550" y="22860"/>
                  </a:lnTo>
                  <a:lnTo>
                    <a:pt x="477520" y="27940"/>
                  </a:lnTo>
                  <a:lnTo>
                    <a:pt x="491490" y="33020"/>
                  </a:lnTo>
                  <a:lnTo>
                    <a:pt x="504190" y="39370"/>
                  </a:lnTo>
                  <a:lnTo>
                    <a:pt x="516890" y="45720"/>
                  </a:lnTo>
                  <a:lnTo>
                    <a:pt x="529590" y="50800"/>
                  </a:lnTo>
                  <a:lnTo>
                    <a:pt x="541020" y="58420"/>
                  </a:lnTo>
                  <a:lnTo>
                    <a:pt x="552450" y="66040"/>
                  </a:lnTo>
                  <a:lnTo>
                    <a:pt x="562611" y="72390"/>
                  </a:lnTo>
                  <a:lnTo>
                    <a:pt x="571500" y="80010"/>
                  </a:lnTo>
                  <a:lnTo>
                    <a:pt x="581661" y="87630"/>
                  </a:lnTo>
                  <a:lnTo>
                    <a:pt x="589280" y="96520"/>
                  </a:lnTo>
                  <a:lnTo>
                    <a:pt x="596900" y="105410"/>
                  </a:lnTo>
                  <a:lnTo>
                    <a:pt x="603250" y="113030"/>
                  </a:lnTo>
                  <a:lnTo>
                    <a:pt x="609600" y="12192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94"/>
            <p:cNvSpPr/>
            <p:nvPr/>
          </p:nvSpPr>
          <p:spPr>
            <a:xfrm>
              <a:off x="9718200" y="1600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95"/>
            <p:cNvSpPr/>
            <p:nvPr/>
          </p:nvSpPr>
          <p:spPr>
            <a:xfrm>
              <a:off x="10371600" y="19465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96"/>
            <p:cNvSpPr/>
            <p:nvPr/>
          </p:nvSpPr>
          <p:spPr>
            <a:xfrm>
              <a:off x="9359280" y="1690200"/>
              <a:ext cx="377640" cy="200880"/>
            </a:xfrm>
            <a:custGeom>
              <a:avLst/>
              <a:gdLst/>
              <a:ahLst/>
              <a:cxnLst/>
              <a:rect l="l" t="t" r="r" b="b"/>
              <a:pathLst>
                <a:path w="373380" h="218440">
                  <a:moveTo>
                    <a:pt x="5080" y="218440"/>
                  </a:moveTo>
                  <a:lnTo>
                    <a:pt x="2540" y="209550"/>
                  </a:lnTo>
                  <a:lnTo>
                    <a:pt x="1270" y="199390"/>
                  </a:lnTo>
                  <a:lnTo>
                    <a:pt x="0" y="190500"/>
                  </a:lnTo>
                  <a:lnTo>
                    <a:pt x="0" y="180340"/>
                  </a:lnTo>
                  <a:lnTo>
                    <a:pt x="1270" y="171450"/>
                  </a:lnTo>
                  <a:lnTo>
                    <a:pt x="2540" y="162560"/>
                  </a:lnTo>
                  <a:lnTo>
                    <a:pt x="3810" y="152400"/>
                  </a:lnTo>
                  <a:lnTo>
                    <a:pt x="6350" y="143510"/>
                  </a:lnTo>
                  <a:lnTo>
                    <a:pt x="10160" y="134620"/>
                  </a:lnTo>
                  <a:lnTo>
                    <a:pt x="12700" y="125730"/>
                  </a:lnTo>
                  <a:lnTo>
                    <a:pt x="17780" y="116840"/>
                  </a:lnTo>
                  <a:lnTo>
                    <a:pt x="22860" y="107950"/>
                  </a:lnTo>
                  <a:lnTo>
                    <a:pt x="27940" y="99060"/>
                  </a:lnTo>
                  <a:lnTo>
                    <a:pt x="34290" y="91440"/>
                  </a:lnTo>
                  <a:lnTo>
                    <a:pt x="40640" y="82550"/>
                  </a:lnTo>
                  <a:lnTo>
                    <a:pt x="48260" y="74930"/>
                  </a:lnTo>
                  <a:lnTo>
                    <a:pt x="55880" y="67310"/>
                  </a:lnTo>
                  <a:lnTo>
                    <a:pt x="63500" y="60960"/>
                  </a:lnTo>
                  <a:lnTo>
                    <a:pt x="72390" y="53340"/>
                  </a:lnTo>
                  <a:lnTo>
                    <a:pt x="82550" y="46990"/>
                  </a:lnTo>
                  <a:lnTo>
                    <a:pt x="91440" y="40640"/>
                  </a:lnTo>
                  <a:lnTo>
                    <a:pt x="101600" y="35560"/>
                  </a:lnTo>
                  <a:lnTo>
                    <a:pt x="111760" y="30480"/>
                  </a:lnTo>
                  <a:lnTo>
                    <a:pt x="123190" y="25400"/>
                  </a:lnTo>
                  <a:lnTo>
                    <a:pt x="133350" y="20320"/>
                  </a:lnTo>
                  <a:lnTo>
                    <a:pt x="144780" y="16510"/>
                  </a:lnTo>
                  <a:lnTo>
                    <a:pt x="156210" y="12700"/>
                  </a:lnTo>
                  <a:lnTo>
                    <a:pt x="168910" y="10160"/>
                  </a:lnTo>
                  <a:lnTo>
                    <a:pt x="180340" y="6350"/>
                  </a:lnTo>
                  <a:lnTo>
                    <a:pt x="193040" y="5080"/>
                  </a:lnTo>
                  <a:lnTo>
                    <a:pt x="204470" y="2540"/>
                  </a:lnTo>
                  <a:lnTo>
                    <a:pt x="217170" y="1270"/>
                  </a:lnTo>
                  <a:lnTo>
                    <a:pt x="229870" y="1270"/>
                  </a:lnTo>
                  <a:lnTo>
                    <a:pt x="242570" y="0"/>
                  </a:lnTo>
                  <a:lnTo>
                    <a:pt x="255270" y="0"/>
                  </a:lnTo>
                  <a:lnTo>
                    <a:pt x="266700" y="1270"/>
                  </a:lnTo>
                  <a:lnTo>
                    <a:pt x="279400" y="2540"/>
                  </a:lnTo>
                  <a:lnTo>
                    <a:pt x="292100" y="3810"/>
                  </a:lnTo>
                  <a:lnTo>
                    <a:pt x="304800" y="6350"/>
                  </a:lnTo>
                  <a:lnTo>
                    <a:pt x="316230" y="8890"/>
                  </a:lnTo>
                  <a:lnTo>
                    <a:pt x="328930" y="11430"/>
                  </a:lnTo>
                  <a:lnTo>
                    <a:pt x="340360" y="15240"/>
                  </a:lnTo>
                  <a:lnTo>
                    <a:pt x="351790" y="19050"/>
                  </a:lnTo>
                  <a:lnTo>
                    <a:pt x="363220" y="22860"/>
                  </a:lnTo>
                  <a:lnTo>
                    <a:pt x="373380" y="2794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97"/>
            <p:cNvSpPr/>
            <p:nvPr/>
          </p:nvSpPr>
          <p:spPr>
            <a:xfrm>
              <a:off x="9359280" y="16902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98"/>
            <p:cNvSpPr/>
            <p:nvPr/>
          </p:nvSpPr>
          <p:spPr>
            <a:xfrm>
              <a:off x="9305280" y="2173680"/>
              <a:ext cx="379080" cy="158760"/>
            </a:xfrm>
            <a:custGeom>
              <a:avLst/>
              <a:gdLst/>
              <a:ahLst/>
              <a:cxnLst/>
              <a:rect l="l" t="t" r="r" b="b"/>
              <a:pathLst>
                <a:path w="374650" h="172720">
                  <a:moveTo>
                    <a:pt x="374650" y="152400"/>
                  </a:moveTo>
                  <a:lnTo>
                    <a:pt x="363220" y="156210"/>
                  </a:lnTo>
                  <a:lnTo>
                    <a:pt x="351790" y="160020"/>
                  </a:lnTo>
                  <a:lnTo>
                    <a:pt x="340360" y="162560"/>
                  </a:lnTo>
                  <a:lnTo>
                    <a:pt x="327660" y="165100"/>
                  </a:lnTo>
                  <a:lnTo>
                    <a:pt x="314960" y="167640"/>
                  </a:lnTo>
                  <a:lnTo>
                    <a:pt x="302260" y="170180"/>
                  </a:lnTo>
                  <a:lnTo>
                    <a:pt x="289560" y="171450"/>
                  </a:lnTo>
                  <a:lnTo>
                    <a:pt x="276860" y="172720"/>
                  </a:lnTo>
                  <a:lnTo>
                    <a:pt x="238760" y="172720"/>
                  </a:lnTo>
                  <a:lnTo>
                    <a:pt x="224790" y="171450"/>
                  </a:lnTo>
                  <a:lnTo>
                    <a:pt x="212090" y="170180"/>
                  </a:lnTo>
                  <a:lnTo>
                    <a:pt x="199390" y="168910"/>
                  </a:lnTo>
                  <a:lnTo>
                    <a:pt x="186690" y="167640"/>
                  </a:lnTo>
                  <a:lnTo>
                    <a:pt x="175260" y="165100"/>
                  </a:lnTo>
                  <a:lnTo>
                    <a:pt x="162560" y="161290"/>
                  </a:lnTo>
                  <a:lnTo>
                    <a:pt x="151130" y="158750"/>
                  </a:lnTo>
                  <a:lnTo>
                    <a:pt x="139700" y="154940"/>
                  </a:lnTo>
                  <a:lnTo>
                    <a:pt x="128270" y="151130"/>
                  </a:lnTo>
                  <a:lnTo>
                    <a:pt x="116840" y="146050"/>
                  </a:lnTo>
                  <a:lnTo>
                    <a:pt x="106680" y="140970"/>
                  </a:lnTo>
                  <a:lnTo>
                    <a:pt x="95250" y="135890"/>
                  </a:lnTo>
                  <a:lnTo>
                    <a:pt x="86360" y="130810"/>
                  </a:lnTo>
                  <a:lnTo>
                    <a:pt x="76200" y="124460"/>
                  </a:lnTo>
                  <a:lnTo>
                    <a:pt x="67310" y="118110"/>
                  </a:lnTo>
                  <a:lnTo>
                    <a:pt x="58420" y="111760"/>
                  </a:lnTo>
                  <a:lnTo>
                    <a:pt x="50800" y="105410"/>
                  </a:lnTo>
                  <a:lnTo>
                    <a:pt x="43180" y="97790"/>
                  </a:lnTo>
                  <a:lnTo>
                    <a:pt x="36830" y="90170"/>
                  </a:lnTo>
                  <a:lnTo>
                    <a:pt x="30480" y="83820"/>
                  </a:lnTo>
                  <a:lnTo>
                    <a:pt x="24130" y="76200"/>
                  </a:lnTo>
                  <a:lnTo>
                    <a:pt x="19050" y="67310"/>
                  </a:lnTo>
                  <a:lnTo>
                    <a:pt x="15240" y="59690"/>
                  </a:lnTo>
                  <a:lnTo>
                    <a:pt x="10160" y="52070"/>
                  </a:lnTo>
                  <a:lnTo>
                    <a:pt x="7620" y="43180"/>
                  </a:lnTo>
                  <a:lnTo>
                    <a:pt x="5080" y="34290"/>
                  </a:lnTo>
                  <a:lnTo>
                    <a:pt x="2540" y="26670"/>
                  </a:lnTo>
                  <a:lnTo>
                    <a:pt x="1270" y="17780"/>
                  </a:lnTo>
                  <a:lnTo>
                    <a:pt x="0" y="889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99"/>
            <p:cNvSpPr/>
            <p:nvPr/>
          </p:nvSpPr>
          <p:spPr>
            <a:xfrm>
              <a:off x="9305280" y="2022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100"/>
            <p:cNvSpPr/>
            <p:nvPr/>
          </p:nvSpPr>
          <p:spPr>
            <a:xfrm>
              <a:off x="9817200" y="2332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101"/>
            <p:cNvSpPr/>
            <p:nvPr/>
          </p:nvSpPr>
          <p:spPr>
            <a:xfrm>
              <a:off x="10341720" y="1700640"/>
              <a:ext cx="286560" cy="194040"/>
            </a:xfrm>
            <a:custGeom>
              <a:avLst/>
              <a:gdLst/>
              <a:ahLst/>
              <a:cxnLst/>
              <a:rect l="l" t="t" r="r" b="b"/>
              <a:pathLst>
                <a:path w="283210" h="210820">
                  <a:moveTo>
                    <a:pt x="0" y="3810"/>
                  </a:moveTo>
                  <a:lnTo>
                    <a:pt x="11430" y="2540"/>
                  </a:lnTo>
                  <a:lnTo>
                    <a:pt x="22860" y="1270"/>
                  </a:lnTo>
                  <a:lnTo>
                    <a:pt x="34289" y="0"/>
                  </a:lnTo>
                  <a:lnTo>
                    <a:pt x="58420" y="0"/>
                  </a:lnTo>
                  <a:lnTo>
                    <a:pt x="69850" y="1270"/>
                  </a:lnTo>
                  <a:lnTo>
                    <a:pt x="81280" y="1270"/>
                  </a:lnTo>
                  <a:lnTo>
                    <a:pt x="93980" y="2540"/>
                  </a:lnTo>
                  <a:lnTo>
                    <a:pt x="105410" y="3810"/>
                  </a:lnTo>
                  <a:lnTo>
                    <a:pt x="115570" y="6350"/>
                  </a:lnTo>
                  <a:lnTo>
                    <a:pt x="127000" y="8890"/>
                  </a:lnTo>
                  <a:lnTo>
                    <a:pt x="138430" y="11430"/>
                  </a:lnTo>
                  <a:lnTo>
                    <a:pt x="148589" y="13970"/>
                  </a:lnTo>
                  <a:lnTo>
                    <a:pt x="160020" y="17780"/>
                  </a:lnTo>
                  <a:lnTo>
                    <a:pt x="170180" y="21590"/>
                  </a:lnTo>
                  <a:lnTo>
                    <a:pt x="180339" y="25400"/>
                  </a:lnTo>
                  <a:lnTo>
                    <a:pt x="189230" y="29210"/>
                  </a:lnTo>
                  <a:lnTo>
                    <a:pt x="198120" y="33020"/>
                  </a:lnTo>
                  <a:lnTo>
                    <a:pt x="207010" y="38100"/>
                  </a:lnTo>
                  <a:lnTo>
                    <a:pt x="215900" y="43180"/>
                  </a:lnTo>
                  <a:lnTo>
                    <a:pt x="223520" y="48260"/>
                  </a:lnTo>
                  <a:lnTo>
                    <a:pt x="231139" y="54610"/>
                  </a:lnTo>
                  <a:lnTo>
                    <a:pt x="238760" y="59690"/>
                  </a:lnTo>
                  <a:lnTo>
                    <a:pt x="245110" y="66040"/>
                  </a:lnTo>
                  <a:lnTo>
                    <a:pt x="251460" y="72390"/>
                  </a:lnTo>
                  <a:lnTo>
                    <a:pt x="256539" y="78740"/>
                  </a:lnTo>
                  <a:lnTo>
                    <a:pt x="261620" y="85090"/>
                  </a:lnTo>
                  <a:lnTo>
                    <a:pt x="266700" y="91440"/>
                  </a:lnTo>
                  <a:lnTo>
                    <a:pt x="270510" y="99060"/>
                  </a:lnTo>
                  <a:lnTo>
                    <a:pt x="274320" y="105410"/>
                  </a:lnTo>
                  <a:lnTo>
                    <a:pt x="276860" y="113030"/>
                  </a:lnTo>
                  <a:lnTo>
                    <a:pt x="279400" y="119380"/>
                  </a:lnTo>
                  <a:lnTo>
                    <a:pt x="280670" y="127000"/>
                  </a:lnTo>
                  <a:lnTo>
                    <a:pt x="281939" y="134620"/>
                  </a:lnTo>
                  <a:lnTo>
                    <a:pt x="283210" y="140970"/>
                  </a:lnTo>
                  <a:lnTo>
                    <a:pt x="283210" y="148590"/>
                  </a:lnTo>
                  <a:lnTo>
                    <a:pt x="281939" y="156210"/>
                  </a:lnTo>
                  <a:lnTo>
                    <a:pt x="280670" y="162560"/>
                  </a:lnTo>
                  <a:lnTo>
                    <a:pt x="279400" y="170180"/>
                  </a:lnTo>
                  <a:lnTo>
                    <a:pt x="276860" y="177800"/>
                  </a:lnTo>
                  <a:lnTo>
                    <a:pt x="273050" y="184150"/>
                  </a:lnTo>
                  <a:lnTo>
                    <a:pt x="270510" y="191770"/>
                  </a:lnTo>
                  <a:lnTo>
                    <a:pt x="265430" y="198120"/>
                  </a:lnTo>
                  <a:lnTo>
                    <a:pt x="261620" y="204470"/>
                  </a:lnTo>
                  <a:lnTo>
                    <a:pt x="256539" y="21082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102"/>
            <p:cNvSpPr/>
            <p:nvPr/>
          </p:nvSpPr>
          <p:spPr>
            <a:xfrm>
              <a:off x="10152720" y="17006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103"/>
            <p:cNvSpPr/>
            <p:nvPr/>
          </p:nvSpPr>
          <p:spPr>
            <a:xfrm>
              <a:off x="10628640" y="1967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104"/>
            <p:cNvSpPr/>
            <p:nvPr/>
          </p:nvSpPr>
          <p:spPr>
            <a:xfrm>
              <a:off x="10592640" y="1900800"/>
              <a:ext cx="103680" cy="196200"/>
            </a:xfrm>
            <a:custGeom>
              <a:avLst/>
              <a:gdLst/>
              <a:ahLst/>
              <a:cxnLst/>
              <a:rect l="l" t="t" r="r" b="b"/>
              <a:pathLst>
                <a:path w="102870" h="213360">
                  <a:moveTo>
                    <a:pt x="0" y="0"/>
                  </a:moveTo>
                  <a:lnTo>
                    <a:pt x="10160" y="5080"/>
                  </a:lnTo>
                  <a:lnTo>
                    <a:pt x="21589" y="11430"/>
                  </a:lnTo>
                  <a:lnTo>
                    <a:pt x="30480" y="16510"/>
                  </a:lnTo>
                  <a:lnTo>
                    <a:pt x="40639" y="22860"/>
                  </a:lnTo>
                  <a:lnTo>
                    <a:pt x="49530" y="29210"/>
                  </a:lnTo>
                  <a:lnTo>
                    <a:pt x="57150" y="35560"/>
                  </a:lnTo>
                  <a:lnTo>
                    <a:pt x="64770" y="41910"/>
                  </a:lnTo>
                  <a:lnTo>
                    <a:pt x="72389" y="49530"/>
                  </a:lnTo>
                  <a:lnTo>
                    <a:pt x="78739" y="57150"/>
                  </a:lnTo>
                  <a:lnTo>
                    <a:pt x="83820" y="64770"/>
                  </a:lnTo>
                  <a:lnTo>
                    <a:pt x="88900" y="72390"/>
                  </a:lnTo>
                  <a:lnTo>
                    <a:pt x="92710" y="80010"/>
                  </a:lnTo>
                  <a:lnTo>
                    <a:pt x="96520" y="87630"/>
                  </a:lnTo>
                  <a:lnTo>
                    <a:pt x="99060" y="96520"/>
                  </a:lnTo>
                  <a:lnTo>
                    <a:pt x="101600" y="104140"/>
                  </a:lnTo>
                  <a:lnTo>
                    <a:pt x="102870" y="111760"/>
                  </a:lnTo>
                  <a:lnTo>
                    <a:pt x="102870" y="137160"/>
                  </a:lnTo>
                  <a:lnTo>
                    <a:pt x="100330" y="144780"/>
                  </a:lnTo>
                  <a:lnTo>
                    <a:pt x="99060" y="152400"/>
                  </a:lnTo>
                  <a:lnTo>
                    <a:pt x="95250" y="161290"/>
                  </a:lnTo>
                  <a:lnTo>
                    <a:pt x="91439" y="168910"/>
                  </a:lnTo>
                  <a:lnTo>
                    <a:pt x="86360" y="176530"/>
                  </a:lnTo>
                  <a:lnTo>
                    <a:pt x="81280" y="184150"/>
                  </a:lnTo>
                  <a:lnTo>
                    <a:pt x="76200" y="191770"/>
                  </a:lnTo>
                  <a:lnTo>
                    <a:pt x="68580" y="199390"/>
                  </a:lnTo>
                  <a:lnTo>
                    <a:pt x="62230" y="205740"/>
                  </a:lnTo>
                  <a:lnTo>
                    <a:pt x="53339" y="21336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05"/>
            <p:cNvSpPr/>
            <p:nvPr/>
          </p:nvSpPr>
          <p:spPr>
            <a:xfrm>
              <a:off x="10146240" y="1870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106"/>
            <p:cNvSpPr/>
            <p:nvPr/>
          </p:nvSpPr>
          <p:spPr>
            <a:xfrm>
              <a:off x="10698120" y="21585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107"/>
            <p:cNvSpPr/>
            <p:nvPr/>
          </p:nvSpPr>
          <p:spPr>
            <a:xfrm>
              <a:off x="10330200" y="2110320"/>
              <a:ext cx="322560" cy="276120"/>
            </a:xfrm>
            <a:custGeom>
              <a:avLst/>
              <a:gdLst/>
              <a:ahLst/>
              <a:cxnLst/>
              <a:rect l="l" t="t" r="r" b="b"/>
              <a:pathLst>
                <a:path w="318770" h="299720">
                  <a:moveTo>
                    <a:pt x="309880" y="0"/>
                  </a:moveTo>
                  <a:lnTo>
                    <a:pt x="313690" y="11430"/>
                  </a:lnTo>
                  <a:lnTo>
                    <a:pt x="314960" y="24130"/>
                  </a:lnTo>
                  <a:lnTo>
                    <a:pt x="317500" y="35560"/>
                  </a:lnTo>
                  <a:lnTo>
                    <a:pt x="318770" y="46990"/>
                  </a:lnTo>
                  <a:lnTo>
                    <a:pt x="318770" y="71120"/>
                  </a:lnTo>
                  <a:lnTo>
                    <a:pt x="317500" y="83820"/>
                  </a:lnTo>
                  <a:lnTo>
                    <a:pt x="316230" y="95250"/>
                  </a:lnTo>
                  <a:lnTo>
                    <a:pt x="313690" y="106680"/>
                  </a:lnTo>
                  <a:lnTo>
                    <a:pt x="312420" y="118110"/>
                  </a:lnTo>
                  <a:lnTo>
                    <a:pt x="308610" y="129540"/>
                  </a:lnTo>
                  <a:lnTo>
                    <a:pt x="304800" y="142240"/>
                  </a:lnTo>
                  <a:lnTo>
                    <a:pt x="299720" y="152400"/>
                  </a:lnTo>
                  <a:lnTo>
                    <a:pt x="295910" y="163830"/>
                  </a:lnTo>
                  <a:lnTo>
                    <a:pt x="290830" y="173990"/>
                  </a:lnTo>
                  <a:lnTo>
                    <a:pt x="284480" y="185420"/>
                  </a:lnTo>
                  <a:lnTo>
                    <a:pt x="278130" y="195580"/>
                  </a:lnTo>
                  <a:lnTo>
                    <a:pt x="270510" y="204470"/>
                  </a:lnTo>
                  <a:lnTo>
                    <a:pt x="262890" y="214630"/>
                  </a:lnTo>
                  <a:lnTo>
                    <a:pt x="255270" y="223520"/>
                  </a:lnTo>
                  <a:lnTo>
                    <a:pt x="246380" y="231140"/>
                  </a:lnTo>
                  <a:lnTo>
                    <a:pt x="237490" y="240030"/>
                  </a:lnTo>
                  <a:lnTo>
                    <a:pt x="228600" y="247650"/>
                  </a:lnTo>
                  <a:lnTo>
                    <a:pt x="218440" y="255270"/>
                  </a:lnTo>
                  <a:lnTo>
                    <a:pt x="208280" y="261620"/>
                  </a:lnTo>
                  <a:lnTo>
                    <a:pt x="198120" y="267970"/>
                  </a:lnTo>
                  <a:lnTo>
                    <a:pt x="187960" y="273050"/>
                  </a:lnTo>
                  <a:lnTo>
                    <a:pt x="176530" y="279400"/>
                  </a:lnTo>
                  <a:lnTo>
                    <a:pt x="165100" y="283210"/>
                  </a:lnTo>
                  <a:lnTo>
                    <a:pt x="154940" y="287020"/>
                  </a:lnTo>
                  <a:lnTo>
                    <a:pt x="143510" y="290830"/>
                  </a:lnTo>
                  <a:lnTo>
                    <a:pt x="130810" y="293370"/>
                  </a:lnTo>
                  <a:lnTo>
                    <a:pt x="119380" y="295910"/>
                  </a:lnTo>
                  <a:lnTo>
                    <a:pt x="107950" y="297180"/>
                  </a:lnTo>
                  <a:lnTo>
                    <a:pt x="95250" y="298450"/>
                  </a:lnTo>
                  <a:lnTo>
                    <a:pt x="83820" y="299720"/>
                  </a:lnTo>
                  <a:lnTo>
                    <a:pt x="71120" y="299720"/>
                  </a:lnTo>
                  <a:lnTo>
                    <a:pt x="59690" y="298450"/>
                  </a:lnTo>
                  <a:lnTo>
                    <a:pt x="46990" y="297180"/>
                  </a:lnTo>
                  <a:lnTo>
                    <a:pt x="35560" y="295910"/>
                  </a:lnTo>
                  <a:lnTo>
                    <a:pt x="22860" y="293370"/>
                  </a:lnTo>
                  <a:lnTo>
                    <a:pt x="11430" y="289560"/>
                  </a:lnTo>
                  <a:lnTo>
                    <a:pt x="0" y="28575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108"/>
            <p:cNvSpPr/>
            <p:nvPr/>
          </p:nvSpPr>
          <p:spPr>
            <a:xfrm>
              <a:off x="10168200" y="1949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109"/>
            <p:cNvSpPr/>
            <p:nvPr/>
          </p:nvSpPr>
          <p:spPr>
            <a:xfrm>
              <a:off x="10653120" y="23868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110"/>
            <p:cNvSpPr/>
            <p:nvPr/>
          </p:nvSpPr>
          <p:spPr>
            <a:xfrm>
              <a:off x="9208800" y="1900800"/>
              <a:ext cx="160560" cy="268920"/>
            </a:xfrm>
            <a:custGeom>
              <a:avLst/>
              <a:gdLst/>
              <a:ahLst/>
              <a:cxnLst/>
              <a:rect l="l" t="t" r="r" b="b"/>
              <a:pathLst>
                <a:path w="158750" h="292100">
                  <a:moveTo>
                    <a:pt x="102870" y="292100"/>
                  </a:moveTo>
                  <a:lnTo>
                    <a:pt x="95250" y="289560"/>
                  </a:lnTo>
                  <a:lnTo>
                    <a:pt x="87630" y="285750"/>
                  </a:lnTo>
                  <a:lnTo>
                    <a:pt x="80010" y="281940"/>
                  </a:lnTo>
                  <a:lnTo>
                    <a:pt x="72390" y="276860"/>
                  </a:lnTo>
                  <a:lnTo>
                    <a:pt x="66040" y="273050"/>
                  </a:lnTo>
                  <a:lnTo>
                    <a:pt x="59690" y="267970"/>
                  </a:lnTo>
                  <a:lnTo>
                    <a:pt x="52070" y="262890"/>
                  </a:lnTo>
                  <a:lnTo>
                    <a:pt x="46990" y="256540"/>
                  </a:lnTo>
                  <a:lnTo>
                    <a:pt x="40640" y="251460"/>
                  </a:lnTo>
                  <a:lnTo>
                    <a:pt x="35560" y="245110"/>
                  </a:lnTo>
                  <a:lnTo>
                    <a:pt x="30480" y="240030"/>
                  </a:lnTo>
                  <a:lnTo>
                    <a:pt x="25400" y="232410"/>
                  </a:lnTo>
                  <a:lnTo>
                    <a:pt x="21590" y="226060"/>
                  </a:lnTo>
                  <a:lnTo>
                    <a:pt x="17780" y="219710"/>
                  </a:lnTo>
                  <a:lnTo>
                    <a:pt x="13970" y="213360"/>
                  </a:lnTo>
                  <a:lnTo>
                    <a:pt x="10160" y="205740"/>
                  </a:lnTo>
                  <a:lnTo>
                    <a:pt x="7620" y="198120"/>
                  </a:lnTo>
                  <a:lnTo>
                    <a:pt x="5080" y="190500"/>
                  </a:lnTo>
                  <a:lnTo>
                    <a:pt x="3810" y="182880"/>
                  </a:lnTo>
                  <a:lnTo>
                    <a:pt x="2540" y="176530"/>
                  </a:lnTo>
                  <a:lnTo>
                    <a:pt x="1270" y="167640"/>
                  </a:lnTo>
                  <a:lnTo>
                    <a:pt x="0" y="160020"/>
                  </a:lnTo>
                  <a:lnTo>
                    <a:pt x="0" y="137160"/>
                  </a:lnTo>
                  <a:lnTo>
                    <a:pt x="1270" y="129540"/>
                  </a:lnTo>
                  <a:lnTo>
                    <a:pt x="2540" y="121920"/>
                  </a:lnTo>
                  <a:lnTo>
                    <a:pt x="5080" y="115570"/>
                  </a:lnTo>
                  <a:lnTo>
                    <a:pt x="7620" y="107950"/>
                  </a:lnTo>
                  <a:lnTo>
                    <a:pt x="10160" y="100330"/>
                  </a:lnTo>
                  <a:lnTo>
                    <a:pt x="12700" y="92710"/>
                  </a:lnTo>
                  <a:lnTo>
                    <a:pt x="16510" y="86360"/>
                  </a:lnTo>
                  <a:lnTo>
                    <a:pt x="20320" y="80010"/>
                  </a:lnTo>
                  <a:lnTo>
                    <a:pt x="25400" y="72390"/>
                  </a:lnTo>
                  <a:lnTo>
                    <a:pt x="29210" y="66040"/>
                  </a:lnTo>
                  <a:lnTo>
                    <a:pt x="34290" y="59690"/>
                  </a:lnTo>
                  <a:lnTo>
                    <a:pt x="39370" y="54610"/>
                  </a:lnTo>
                  <a:lnTo>
                    <a:pt x="45720" y="48260"/>
                  </a:lnTo>
                  <a:lnTo>
                    <a:pt x="52070" y="43180"/>
                  </a:lnTo>
                  <a:lnTo>
                    <a:pt x="57150" y="38100"/>
                  </a:lnTo>
                  <a:lnTo>
                    <a:pt x="64770" y="33020"/>
                  </a:lnTo>
                  <a:lnTo>
                    <a:pt x="71120" y="27940"/>
                  </a:lnTo>
                  <a:lnTo>
                    <a:pt x="78740" y="24130"/>
                  </a:lnTo>
                  <a:lnTo>
                    <a:pt x="86360" y="20320"/>
                  </a:lnTo>
                  <a:lnTo>
                    <a:pt x="93980" y="16510"/>
                  </a:lnTo>
                  <a:lnTo>
                    <a:pt x="100330" y="12700"/>
                  </a:lnTo>
                  <a:lnTo>
                    <a:pt x="109220" y="10160"/>
                  </a:lnTo>
                  <a:lnTo>
                    <a:pt x="116840" y="7620"/>
                  </a:lnTo>
                  <a:lnTo>
                    <a:pt x="125730" y="5080"/>
                  </a:lnTo>
                  <a:lnTo>
                    <a:pt x="133350" y="3810"/>
                  </a:lnTo>
                  <a:lnTo>
                    <a:pt x="142240" y="1270"/>
                  </a:lnTo>
                  <a:lnTo>
                    <a:pt x="151130" y="0"/>
                  </a:lnTo>
                  <a:lnTo>
                    <a:pt x="15875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111"/>
            <p:cNvSpPr/>
            <p:nvPr/>
          </p:nvSpPr>
          <p:spPr>
            <a:xfrm>
              <a:off x="9208800" y="18997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112"/>
            <p:cNvSpPr/>
            <p:nvPr/>
          </p:nvSpPr>
          <p:spPr>
            <a:xfrm>
              <a:off x="9557280" y="2183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113"/>
            <p:cNvSpPr/>
            <p:nvPr/>
          </p:nvSpPr>
          <p:spPr>
            <a:xfrm>
              <a:off x="9674280" y="2304720"/>
              <a:ext cx="663480" cy="136800"/>
            </a:xfrm>
            <a:custGeom>
              <a:avLst/>
              <a:gdLst/>
              <a:ahLst/>
              <a:cxnLst/>
              <a:rect l="l" t="t" r="r" b="b"/>
              <a:pathLst>
                <a:path w="655320" h="148590">
                  <a:moveTo>
                    <a:pt x="655320" y="69850"/>
                  </a:moveTo>
                  <a:lnTo>
                    <a:pt x="645160" y="77470"/>
                  </a:lnTo>
                  <a:lnTo>
                    <a:pt x="633730" y="85090"/>
                  </a:lnTo>
                  <a:lnTo>
                    <a:pt x="621030" y="91440"/>
                  </a:lnTo>
                  <a:lnTo>
                    <a:pt x="608330" y="97790"/>
                  </a:lnTo>
                  <a:lnTo>
                    <a:pt x="595630" y="104140"/>
                  </a:lnTo>
                  <a:lnTo>
                    <a:pt x="581660" y="109220"/>
                  </a:lnTo>
                  <a:lnTo>
                    <a:pt x="566420" y="115570"/>
                  </a:lnTo>
                  <a:lnTo>
                    <a:pt x="551180" y="120650"/>
                  </a:lnTo>
                  <a:lnTo>
                    <a:pt x="535940" y="124460"/>
                  </a:lnTo>
                  <a:lnTo>
                    <a:pt x="519430" y="129540"/>
                  </a:lnTo>
                  <a:lnTo>
                    <a:pt x="502920" y="133350"/>
                  </a:lnTo>
                  <a:lnTo>
                    <a:pt x="486410" y="137160"/>
                  </a:lnTo>
                  <a:lnTo>
                    <a:pt x="468630" y="139700"/>
                  </a:lnTo>
                  <a:lnTo>
                    <a:pt x="452120" y="142240"/>
                  </a:lnTo>
                  <a:lnTo>
                    <a:pt x="434340" y="144780"/>
                  </a:lnTo>
                  <a:lnTo>
                    <a:pt x="416560" y="146050"/>
                  </a:lnTo>
                  <a:lnTo>
                    <a:pt x="397510" y="147320"/>
                  </a:lnTo>
                  <a:lnTo>
                    <a:pt x="379730" y="148590"/>
                  </a:lnTo>
                  <a:lnTo>
                    <a:pt x="342900" y="148590"/>
                  </a:lnTo>
                  <a:lnTo>
                    <a:pt x="325120" y="147320"/>
                  </a:lnTo>
                  <a:lnTo>
                    <a:pt x="307340" y="147320"/>
                  </a:lnTo>
                  <a:lnTo>
                    <a:pt x="288290" y="146050"/>
                  </a:lnTo>
                  <a:lnTo>
                    <a:pt x="271780" y="143510"/>
                  </a:lnTo>
                  <a:lnTo>
                    <a:pt x="254000" y="140970"/>
                  </a:lnTo>
                  <a:lnTo>
                    <a:pt x="236220" y="138430"/>
                  </a:lnTo>
                  <a:lnTo>
                    <a:pt x="218440" y="135890"/>
                  </a:lnTo>
                  <a:lnTo>
                    <a:pt x="201930" y="130810"/>
                  </a:lnTo>
                  <a:lnTo>
                    <a:pt x="185420" y="127000"/>
                  </a:lnTo>
                  <a:lnTo>
                    <a:pt x="170180" y="123190"/>
                  </a:lnTo>
                  <a:lnTo>
                    <a:pt x="154940" y="118110"/>
                  </a:lnTo>
                  <a:lnTo>
                    <a:pt x="139700" y="113030"/>
                  </a:lnTo>
                  <a:lnTo>
                    <a:pt x="125730" y="106680"/>
                  </a:lnTo>
                  <a:lnTo>
                    <a:pt x="111760" y="101600"/>
                  </a:lnTo>
                  <a:lnTo>
                    <a:pt x="97790" y="95250"/>
                  </a:lnTo>
                  <a:lnTo>
                    <a:pt x="86360" y="87630"/>
                  </a:lnTo>
                  <a:lnTo>
                    <a:pt x="73660" y="81280"/>
                  </a:lnTo>
                  <a:lnTo>
                    <a:pt x="63500" y="73660"/>
                  </a:lnTo>
                  <a:lnTo>
                    <a:pt x="52070" y="66040"/>
                  </a:lnTo>
                  <a:lnTo>
                    <a:pt x="43180" y="58420"/>
                  </a:lnTo>
                  <a:lnTo>
                    <a:pt x="34290" y="50800"/>
                  </a:lnTo>
                  <a:lnTo>
                    <a:pt x="26670" y="43180"/>
                  </a:lnTo>
                  <a:lnTo>
                    <a:pt x="19050" y="34290"/>
                  </a:lnTo>
                  <a:lnTo>
                    <a:pt x="12700" y="25400"/>
                  </a:lnTo>
                  <a:lnTo>
                    <a:pt x="7620" y="17780"/>
                  </a:lnTo>
                  <a:lnTo>
                    <a:pt x="3810" y="8890"/>
                  </a:lnTo>
                  <a:lnTo>
                    <a:pt x="0" y="0"/>
                  </a:lnTo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114"/>
            <p:cNvSpPr/>
            <p:nvPr/>
          </p:nvSpPr>
          <p:spPr>
            <a:xfrm>
              <a:off x="9669240" y="2110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115"/>
            <p:cNvSpPr/>
            <p:nvPr/>
          </p:nvSpPr>
          <p:spPr>
            <a:xfrm>
              <a:off x="10402200" y="24418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7920">
              <a:solidFill>
                <a:srgbClr val="6788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116"/>
            <p:cNvSpPr/>
            <p:nvPr/>
          </p:nvSpPr>
          <p:spPr>
            <a:xfrm>
              <a:off x="9831240" y="1967760"/>
              <a:ext cx="38484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5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IP2</a:t>
              </a:r>
              <a:endParaRPr lang="en-US" sz="1500" b="0" strike="noStrike" spc="-1">
                <a:latin typeface="Arial"/>
              </a:endParaRPr>
            </a:p>
          </p:txBody>
        </p:sp>
        <p:sp>
          <p:nvSpPr>
            <p:cNvPr id="273" name="CustomShape 117"/>
            <p:cNvSpPr/>
            <p:nvPr/>
          </p:nvSpPr>
          <p:spPr>
            <a:xfrm>
              <a:off x="3327840" y="2124360"/>
              <a:ext cx="1175400" cy="360"/>
            </a:xfrm>
            <a:custGeom>
              <a:avLst/>
              <a:gdLst/>
              <a:ahLst/>
              <a:cxnLst/>
              <a:rect l="l" t="t" r="r" b="b"/>
              <a:pathLst>
                <a:path w="1160780">
                  <a:moveTo>
                    <a:pt x="0" y="0"/>
                  </a:moveTo>
                  <a:lnTo>
                    <a:pt x="1160780" y="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118"/>
            <p:cNvSpPr/>
            <p:nvPr/>
          </p:nvSpPr>
          <p:spPr>
            <a:xfrm>
              <a:off x="5096520" y="1507680"/>
              <a:ext cx="1040040" cy="434160"/>
            </a:xfrm>
            <a:custGeom>
              <a:avLst/>
              <a:gdLst/>
              <a:ahLst/>
              <a:cxnLst/>
              <a:rect l="l" t="t" r="r" b="b"/>
              <a:pathLst>
                <a:path w="1027430" h="471170">
                  <a:moveTo>
                    <a:pt x="0" y="471170"/>
                  </a:moveTo>
                  <a:lnTo>
                    <a:pt x="1027430" y="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19"/>
            <p:cNvSpPr/>
            <p:nvPr/>
          </p:nvSpPr>
          <p:spPr>
            <a:xfrm>
              <a:off x="6638760" y="1509840"/>
              <a:ext cx="1112400" cy="377640"/>
            </a:xfrm>
            <a:custGeom>
              <a:avLst/>
              <a:gdLst/>
              <a:ahLst/>
              <a:cxnLst/>
              <a:rect l="l" t="t" r="r" b="b"/>
              <a:pathLst>
                <a:path w="1098550" h="410210">
                  <a:moveTo>
                    <a:pt x="0" y="0"/>
                  </a:moveTo>
                  <a:lnTo>
                    <a:pt x="1098550" y="41021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120"/>
            <p:cNvSpPr/>
            <p:nvPr/>
          </p:nvSpPr>
          <p:spPr>
            <a:xfrm>
              <a:off x="8386920" y="2028600"/>
              <a:ext cx="810000" cy="360"/>
            </a:xfrm>
            <a:custGeom>
              <a:avLst/>
              <a:gdLst/>
              <a:ahLst/>
              <a:cxnLst/>
              <a:rect l="l" t="t" r="r" b="b"/>
              <a:pathLst>
                <a:path w="800100">
                  <a:moveTo>
                    <a:pt x="0" y="0"/>
                  </a:moveTo>
                  <a:lnTo>
                    <a:pt x="800100" y="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21"/>
            <p:cNvSpPr/>
            <p:nvPr/>
          </p:nvSpPr>
          <p:spPr>
            <a:xfrm>
              <a:off x="4375080" y="2314080"/>
              <a:ext cx="785160" cy="299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R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8" name="CustomShape 122"/>
            <p:cNvSpPr/>
            <p:nvPr/>
          </p:nvSpPr>
          <p:spPr>
            <a:xfrm>
              <a:off x="6167880" y="868680"/>
              <a:ext cx="720720" cy="329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R 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9" name="CustomShape 123"/>
            <p:cNvSpPr/>
            <p:nvPr/>
          </p:nvSpPr>
          <p:spPr>
            <a:xfrm>
              <a:off x="7835040" y="1510920"/>
              <a:ext cx="882000" cy="350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R 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0" name="CustomShape 124"/>
            <p:cNvSpPr/>
            <p:nvPr/>
          </p:nvSpPr>
          <p:spPr>
            <a:xfrm>
              <a:off x="2598480" y="1997280"/>
              <a:ext cx="38484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5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IP1</a:t>
              </a:r>
              <a:endParaRPr lang="en-US" sz="1500" b="0" strike="noStrike" spc="-1">
                <a:latin typeface="Arial"/>
              </a:endParaRPr>
            </a:p>
          </p:txBody>
        </p:sp>
        <p:sp>
          <p:nvSpPr>
            <p:cNvPr id="281" name="CustomShape 125"/>
            <p:cNvSpPr/>
            <p:nvPr/>
          </p:nvSpPr>
          <p:spPr>
            <a:xfrm>
              <a:off x="5908320" y="2127960"/>
              <a:ext cx="837360" cy="31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MPLS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2" name="CustomShape 126"/>
            <p:cNvSpPr/>
            <p:nvPr/>
          </p:nvSpPr>
          <p:spPr>
            <a:xfrm>
              <a:off x="3068280" y="1023840"/>
              <a:ext cx="2453760" cy="425880"/>
            </a:xfrm>
            <a:custGeom>
              <a:avLst/>
              <a:gdLst/>
              <a:ahLst/>
              <a:cxnLst/>
              <a:rect l="l" t="t" r="r" b="b"/>
              <a:pathLst>
                <a:path w="2423160" h="462280">
                  <a:moveTo>
                    <a:pt x="1817370" y="0"/>
                  </a:moveTo>
                  <a:lnTo>
                    <a:pt x="2423160" y="231140"/>
                  </a:lnTo>
                  <a:lnTo>
                    <a:pt x="1817370" y="462280"/>
                  </a:lnTo>
                  <a:lnTo>
                    <a:pt x="1817370" y="346710"/>
                  </a:lnTo>
                  <a:lnTo>
                    <a:pt x="0" y="346710"/>
                  </a:lnTo>
                  <a:lnTo>
                    <a:pt x="0" y="115570"/>
                  </a:lnTo>
                  <a:lnTo>
                    <a:pt x="1817370" y="11557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A7FFA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127"/>
            <p:cNvSpPr/>
            <p:nvPr/>
          </p:nvSpPr>
          <p:spPr>
            <a:xfrm>
              <a:off x="3068280" y="1023840"/>
              <a:ext cx="2453760" cy="425880"/>
            </a:xfrm>
            <a:custGeom>
              <a:avLst/>
              <a:gdLst/>
              <a:ahLst/>
              <a:cxnLst/>
              <a:rect l="l" t="t" r="r" b="b"/>
              <a:pathLst>
                <a:path w="2423160" h="462280">
                  <a:moveTo>
                    <a:pt x="0" y="115570"/>
                  </a:moveTo>
                  <a:lnTo>
                    <a:pt x="1817370" y="115570"/>
                  </a:lnTo>
                  <a:lnTo>
                    <a:pt x="1817370" y="0"/>
                  </a:lnTo>
                  <a:lnTo>
                    <a:pt x="2423160" y="231140"/>
                  </a:lnTo>
                  <a:lnTo>
                    <a:pt x="1817370" y="462280"/>
                  </a:lnTo>
                  <a:lnTo>
                    <a:pt x="1817370" y="346710"/>
                  </a:lnTo>
                  <a:lnTo>
                    <a:pt x="0" y="346710"/>
                  </a:lnTo>
                  <a:lnTo>
                    <a:pt x="0" y="11557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128"/>
            <p:cNvSpPr/>
            <p:nvPr/>
          </p:nvSpPr>
          <p:spPr>
            <a:xfrm>
              <a:off x="3068280" y="10238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129"/>
            <p:cNvSpPr/>
            <p:nvPr/>
          </p:nvSpPr>
          <p:spPr>
            <a:xfrm>
              <a:off x="5523480" y="1450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130"/>
            <p:cNvSpPr/>
            <p:nvPr/>
          </p:nvSpPr>
          <p:spPr>
            <a:xfrm>
              <a:off x="3127320" y="1130760"/>
              <a:ext cx="2696040" cy="31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 marL="438120" indent="-329760">
                <a:lnSpc>
                  <a:spcPct val="107000"/>
                </a:lnSpc>
                <a:spcAft>
                  <a:spcPts val="799"/>
                </a:spcAf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Dirección del tráfico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87" name="CustomShape 131"/>
          <p:cNvSpPr/>
          <p:nvPr/>
        </p:nvSpPr>
        <p:spPr>
          <a:xfrm>
            <a:off x="2866320" y="219240"/>
            <a:ext cx="28069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entury Gothic"/>
              </a:rPr>
              <a:t>Nomenclatura </a:t>
            </a:r>
            <a:endParaRPr lang="en-US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6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>
                <a:solidFill>
                  <a:srgbClr val="262626"/>
                </a:solidFill>
                <a:latin typeface="Century Gothic"/>
              </a:rPr>
              <a:t>¿Qué es un LSP (Label Switched Path)?</a:t>
            </a:r>
            <a:endParaRPr lang="es-E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Camino desde el enrutador de entrada al enrutador de salida, formando una sucesión de valores de etiqueta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Cada enrutador tendrá la relación entre la etiqueta de entrada y la etiqueta de salida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El enrutador de ingreso le agregará una etiqueta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Los enrutadores intermedios harán “label swap”, simplemente cambiando la etiqueta de entrada por otra de salida 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s-ES" sz="1800" b="0" strike="noStrike" spc="-1">
                <a:solidFill>
                  <a:srgbClr val="404040"/>
                </a:solidFill>
                <a:latin typeface="Century Gothic"/>
              </a:rPr>
              <a:t>El enrutador de egreso retirará la etiqueta y encaminará el paquete</a:t>
            </a:r>
          </a:p>
        </p:txBody>
      </p:sp>
    </p:spTree>
    <p:extLst>
      <p:ext uri="{BB962C8B-B14F-4D97-AF65-F5344CB8AC3E}">
        <p14:creationId xmlns:p14="http://schemas.microsoft.com/office/powerpoint/2010/main" val="37867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2178</TotalTime>
  <Words>3038</Words>
  <Application>Microsoft Office PowerPoint</Application>
  <PresentationFormat>Panorámica</PresentationFormat>
  <Paragraphs>446</Paragraphs>
  <Slides>77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Arial</vt:lpstr>
      <vt:lpstr>Calibri</vt:lpstr>
      <vt:lpstr>Century Gothic</vt:lpstr>
      <vt:lpstr>DejaVu Sans</vt:lpstr>
      <vt:lpstr>Wingdings 3</vt:lpstr>
      <vt:lpstr>Espiral</vt:lpstr>
      <vt:lpstr>UNIVERSIDAD NACIONAL AUNTONOMA DE NICARAGUA UNAN-LEON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VPNs de capa 3 basadas en MPLS</vt:lpstr>
      <vt:lpstr>¿Qué es una VPN?</vt:lpstr>
      <vt:lpstr>Modelos de VPNs</vt:lpstr>
      <vt:lpstr>Presentación de PowerPoint</vt:lpstr>
      <vt:lpstr>VPNs OVERLAY</vt:lpstr>
      <vt:lpstr>VPNs OVERLAY</vt:lpstr>
      <vt:lpstr>VPNs Peer-to-Peer</vt:lpstr>
      <vt:lpstr>Presentación de PowerPoint</vt:lpstr>
      <vt:lpstr>Desventajas de las VPNs Peer to peer</vt:lpstr>
      <vt:lpstr>VPNs basadas en MPLS</vt:lpstr>
      <vt:lpstr>Solución con MPLS y BGP</vt:lpstr>
      <vt:lpstr>Terminología MPLS-VPN</vt:lpstr>
      <vt:lpstr>Terminología MPLS-VPN</vt:lpstr>
      <vt:lpstr>Presentación de PowerPoint</vt:lpstr>
      <vt:lpstr>VRF (virtual routing and forwarding)</vt:lpstr>
      <vt:lpstr>Presentación de PowerPoint</vt:lpstr>
      <vt:lpstr>Enrutamiento proveedor - cliente</vt:lpstr>
      <vt:lpstr>MPLS VPNs</vt:lpstr>
      <vt:lpstr>Modelo de conexión MPLS/VPN</vt:lpstr>
      <vt:lpstr>Modelo de conexión MPLS/VPN</vt:lpstr>
      <vt:lpstr>Presentación de PowerPoint</vt:lpstr>
      <vt:lpstr>Presentación de PowerPoint</vt:lpstr>
      <vt:lpstr>Funcionamiento de MPLS/VPN</vt:lpstr>
      <vt:lpstr>Presentación de PowerPoint</vt:lpstr>
      <vt:lpstr>Separación del tráfico mediante etiquetas</vt:lpstr>
      <vt:lpstr>Distribución de etiquetas y rutas de VPN</vt:lpstr>
      <vt:lpstr>Unicidad de las direcciones</vt:lpstr>
      <vt:lpstr>MPLS Traffic Engineering</vt:lpstr>
      <vt:lpstr>MPLS-TE</vt:lpstr>
      <vt:lpstr>Introducción</vt:lpstr>
      <vt:lpstr>Ingeniería de tráfico con MPLS (MPLS – TE) se basa en:</vt:lpstr>
      <vt:lpstr>Uso de prioridades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Cálculo de caminos explícitos</vt:lpstr>
      <vt:lpstr>Presentación de PowerPoint</vt:lpstr>
      <vt:lpstr>Fast ReRoute</vt:lpstr>
      <vt:lpstr>Introducción </vt:lpstr>
      <vt:lpstr>Recuperación de fallos:</vt:lpstr>
      <vt:lpstr>Protección local mediante FRR</vt:lpstr>
      <vt:lpstr>Protección local mediante FRR</vt:lpstr>
      <vt:lpstr>Protección local mediante FRR</vt:lpstr>
      <vt:lpstr>Plano de control para FRR</vt:lpstr>
      <vt:lpstr>Funcionamiento</vt:lpstr>
      <vt:lpstr>La protección local se puede clasificar mediante dos criterios</vt:lpstr>
      <vt:lpstr>Protección local mediante FRR </vt:lpstr>
      <vt:lpstr>Protección local mediante FRR: caso 1</vt:lpstr>
      <vt:lpstr>Protección local mediante FRR: caso 2</vt:lpstr>
      <vt:lpstr>Protección local mediante FRR: caso 3 </vt:lpstr>
      <vt:lpstr>Protección local mediante FRR: caso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Tecnologías de Red en Internet</dc:title>
  <dc:creator>armando barera</dc:creator>
  <cp:lastModifiedBy>Cronos</cp:lastModifiedBy>
  <cp:revision>80</cp:revision>
  <dcterms:created xsi:type="dcterms:W3CDTF">2019-06-19T16:07:39Z</dcterms:created>
  <dcterms:modified xsi:type="dcterms:W3CDTF">2019-07-11T01:56:28Z</dcterms:modified>
</cp:coreProperties>
</file>